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Slab"/>
      <p:regular r:id="rId38"/>
      <p:bold r:id="rId39"/>
    </p:embeddedFon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Slab-bold.fntdata"/><Relationship Id="rId16" Type="http://schemas.openxmlformats.org/officeDocument/2006/relationships/slide" Target="slides/slide11.xml"/><Relationship Id="rId38" Type="http://schemas.openxmlformats.org/officeDocument/2006/relationships/font" Target="fonts/RobotoSlab-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Andrea 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fbef969d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fbef969d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fb355789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fb355789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f956c60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f956c60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fb355789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fb355789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developer.twitter.com/en/docs/twitter-for-websites/supported-languages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fb35578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fb35578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fb35578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fb35578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Favorited Tweet (309 -&gt; 453); and Top RT (53,389)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RTs (quotes) are cut off from the original, so the original tweet (with most RTs) is seen here.</a:t>
            </a:r>
            <a:endParaRPr/>
          </a:p>
          <a:p>
            <a:pPr indent="0" lvl="0" marL="0" rtl="0" algn="l">
              <a:spcBef>
                <a:spcPts val="0"/>
              </a:spcBef>
              <a:spcAft>
                <a:spcPts val="0"/>
              </a:spcAft>
              <a:buNone/>
            </a:pPr>
            <a:r>
              <a:rPr lang="en"/>
              <a:t>BLACKPINK (KPOP) has a far-reaching audience and is using their influence to spread the message.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https://twitter.com/Nikmehta33/status/1402766438683713537?ref_src=twsrc%5Etfw%7Ctwcamp%5Etweetembed%7Ctwterm%5E1402766438683713537%7Ctwgr%5E%7Ctwcon%5Es1_c10&amp;ref_url=https%3A%2F%2Fpublish.twitter.com%2F%3Fquery%3Dhttps3A2F2Ftwitter.com2FNikmehta332Fstatus2F1402766438683713537widget%3DTweet&g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fb35578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fb35578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fb355789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fb355789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fb355789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fb355789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Hand labeled 127 tweets with either a yes (believer) or a no (skeptic)</a:t>
            </a:r>
            <a:endParaRPr sz="1000"/>
          </a:p>
          <a:p>
            <a:pPr indent="-292100" lvl="0" marL="457200" rtl="0" algn="l">
              <a:spcBef>
                <a:spcPts val="0"/>
              </a:spcBef>
              <a:spcAft>
                <a:spcPts val="0"/>
              </a:spcAft>
              <a:buSzPts val="1000"/>
              <a:buChar char="●"/>
            </a:pPr>
            <a:r>
              <a:rPr lang="en" sz="1000"/>
              <a:t>Cleaned &amp; vectorized data using word frequency and TF-IDF</a:t>
            </a:r>
            <a:endParaRPr sz="1000"/>
          </a:p>
          <a:p>
            <a:pPr indent="-292100" lvl="0" marL="457200" rtl="0" algn="l">
              <a:spcBef>
                <a:spcPts val="0"/>
              </a:spcBef>
              <a:spcAft>
                <a:spcPts val="0"/>
              </a:spcAft>
              <a:buSzPts val="1000"/>
              <a:buChar char="●"/>
            </a:pPr>
            <a:r>
              <a:rPr lang="en" sz="1000"/>
              <a:t>Trained a multinomial Naive Bayes model on both data frames</a:t>
            </a:r>
            <a:endParaRPr sz="1000"/>
          </a:p>
          <a:p>
            <a:pPr indent="-292100" lvl="0" marL="457200" rtl="0" algn="l">
              <a:spcBef>
                <a:spcPts val="0"/>
              </a:spcBef>
              <a:spcAft>
                <a:spcPts val="0"/>
              </a:spcAft>
              <a:buSzPts val="1000"/>
              <a:buChar char="●"/>
            </a:pPr>
            <a:r>
              <a:rPr lang="en" sz="1000"/>
              <a:t>Examined what the model learned about the data</a:t>
            </a:r>
            <a:endParaRPr sz="1000"/>
          </a:p>
          <a:p>
            <a:pPr indent="-292100" lvl="0" marL="457200" rtl="0" algn="l">
              <a:spcBef>
                <a:spcPts val="0"/>
              </a:spcBef>
              <a:spcAft>
                <a:spcPts val="0"/>
              </a:spcAft>
              <a:buSzPts val="1000"/>
              <a:buChar char="●"/>
            </a:pPr>
            <a:r>
              <a:rPr lang="en" sz="1000"/>
              <a:t>Processing &amp; analysis challenges</a:t>
            </a:r>
            <a:endParaRPr sz="1000"/>
          </a:p>
          <a:p>
            <a:pPr indent="0" lvl="0" marL="0" rtl="0" algn="l">
              <a:spcBef>
                <a:spcPts val="0"/>
              </a:spcBef>
              <a:spcAft>
                <a:spcPts val="0"/>
              </a:spcAft>
              <a:buNone/>
            </a:pPr>
            <a:r>
              <a:rPr lang="en" sz="1000"/>
              <a:t>Challenges: </a:t>
            </a:r>
            <a:endParaRPr sz="1000"/>
          </a:p>
          <a:p>
            <a:pPr indent="-292100" lvl="0" marL="457200" rtl="0" algn="l">
              <a:spcBef>
                <a:spcPts val="0"/>
              </a:spcBef>
              <a:spcAft>
                <a:spcPts val="0"/>
              </a:spcAft>
              <a:buSzPts val="1000"/>
              <a:buChar char="●"/>
            </a:pPr>
            <a:r>
              <a:rPr lang="en" sz="1000"/>
              <a:t>Skew in the raw dataset--way more “believer” tweets. Had to pull multiple samples from the main dataset to fill in the “skeptic” tweets and reduce model bias.</a:t>
            </a:r>
            <a:endParaRPr sz="1000"/>
          </a:p>
          <a:p>
            <a:pPr indent="-292100" lvl="0" marL="457200" rtl="0" algn="l">
              <a:spcBef>
                <a:spcPts val="0"/>
              </a:spcBef>
              <a:spcAft>
                <a:spcPts val="0"/>
              </a:spcAft>
              <a:buSzPts val="1000"/>
              <a:buChar char="●"/>
            </a:pPr>
            <a:r>
              <a:rPr lang="en" sz="1000"/>
              <a:t>Key word features related to climate change (G7, COP26)  were tricky to keep from getting cleaned out of the dataset, had to adjust regular expressions to keep some of them in.</a:t>
            </a: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fb355789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fb355789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Raw data to vectorized data frame (word frequency &amp; tf-idf)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89c5a7e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89c5a7e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Andrea 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Avg temperature of the earth is increasing rapidly</a:t>
            </a:r>
            <a:endParaRPr/>
          </a:p>
          <a:p>
            <a:pPr indent="-298450" lvl="0" marL="457200" rtl="0" algn="l">
              <a:spcBef>
                <a:spcPts val="0"/>
              </a:spcBef>
              <a:spcAft>
                <a:spcPts val="0"/>
              </a:spcAft>
              <a:buSzPts val="1100"/>
              <a:buChar char="●"/>
            </a:pPr>
            <a:r>
              <a:rPr lang="en"/>
              <a:t>Increased carbon emissions has contributed to this rise</a:t>
            </a:r>
            <a:endParaRPr/>
          </a:p>
          <a:p>
            <a:pPr indent="-298450" lvl="1" marL="914400" rtl="0" algn="l">
              <a:spcBef>
                <a:spcPts val="0"/>
              </a:spcBef>
              <a:spcAft>
                <a:spcPts val="0"/>
              </a:spcAft>
              <a:buSzPts val="1100"/>
              <a:buChar char="○"/>
            </a:pPr>
            <a:r>
              <a:rPr lang="en"/>
              <a:t>Burning of fossil fuels</a:t>
            </a:r>
            <a:endParaRPr/>
          </a:p>
          <a:p>
            <a:pPr indent="-298450" lvl="1" marL="914400" rtl="0" algn="l">
              <a:spcBef>
                <a:spcPts val="0"/>
              </a:spcBef>
              <a:spcAft>
                <a:spcPts val="0"/>
              </a:spcAft>
              <a:buSzPts val="1100"/>
              <a:buChar char="○"/>
            </a:pPr>
            <a:r>
              <a:rPr lang="en"/>
              <a:t>Esp from industrial and agricultural sectors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fb355789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fb355789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2B2B2B"/>
              </a:buClr>
              <a:buSzPts val="1000"/>
              <a:buFont typeface="Roboto"/>
              <a:buChar char="●"/>
            </a:pPr>
            <a:r>
              <a:rPr lang="en">
                <a:solidFill>
                  <a:srgbClr val="2B2B2B"/>
                </a:solidFill>
                <a:latin typeface="Roboto"/>
                <a:ea typeface="Roboto"/>
                <a:cs typeface="Roboto"/>
                <a:sym typeface="Roboto"/>
              </a:rPr>
              <a:t>Trained model on 66% of the data and tested on 33%</a:t>
            </a:r>
            <a:endParaRPr>
              <a:solidFill>
                <a:srgbClr val="2B2B2B"/>
              </a:solidFill>
              <a:latin typeface="Roboto"/>
              <a:ea typeface="Roboto"/>
              <a:cs typeface="Roboto"/>
              <a:sym typeface="Roboto"/>
            </a:endParaRPr>
          </a:p>
          <a:p>
            <a:pPr indent="-292100" lvl="0" marL="457200" rtl="0" algn="l">
              <a:lnSpc>
                <a:spcPct val="115000"/>
              </a:lnSpc>
              <a:spcBef>
                <a:spcPts val="0"/>
              </a:spcBef>
              <a:spcAft>
                <a:spcPts val="0"/>
              </a:spcAft>
              <a:buClr>
                <a:srgbClr val="2B2B2B"/>
              </a:buClr>
              <a:buSzPts val="1000"/>
              <a:buFont typeface="Roboto"/>
              <a:buChar char="●"/>
            </a:pPr>
            <a:r>
              <a:rPr lang="en">
                <a:solidFill>
                  <a:srgbClr val="2B2B2B"/>
                </a:solidFill>
                <a:latin typeface="Roboto"/>
                <a:ea typeface="Roboto"/>
                <a:cs typeface="Roboto"/>
                <a:sym typeface="Roboto"/>
              </a:rPr>
              <a:t>Assessed accuracy using a hold-out test</a:t>
            </a:r>
            <a:endParaRPr>
              <a:solidFill>
                <a:srgbClr val="2B2B2B"/>
              </a:solidFill>
              <a:latin typeface="Roboto"/>
              <a:ea typeface="Roboto"/>
              <a:cs typeface="Roboto"/>
              <a:sym typeface="Roboto"/>
            </a:endParaRPr>
          </a:p>
          <a:p>
            <a:pPr indent="-292100" lvl="0" marL="457200" rtl="0" algn="l">
              <a:lnSpc>
                <a:spcPct val="115000"/>
              </a:lnSpc>
              <a:spcBef>
                <a:spcPts val="0"/>
              </a:spcBef>
              <a:spcAft>
                <a:spcPts val="0"/>
              </a:spcAft>
              <a:buClr>
                <a:srgbClr val="2B2B2B"/>
              </a:buClr>
              <a:buSzPts val="1000"/>
              <a:buFont typeface="Roboto"/>
              <a:buChar char="●"/>
            </a:pPr>
            <a:r>
              <a:rPr lang="en">
                <a:solidFill>
                  <a:srgbClr val="2B2B2B"/>
                </a:solidFill>
                <a:latin typeface="Roboto"/>
                <a:ea typeface="Roboto"/>
                <a:cs typeface="Roboto"/>
                <a:sym typeface="Roboto"/>
              </a:rPr>
              <a:t>Both models scored an 74% accuracy (31/42)</a:t>
            </a:r>
            <a:endParaRPr>
              <a:solidFill>
                <a:srgbClr val="2B2B2B"/>
              </a:solidFill>
              <a:latin typeface="Roboto"/>
              <a:ea typeface="Roboto"/>
              <a:cs typeface="Roboto"/>
              <a:sym typeface="Roboto"/>
            </a:endParaRPr>
          </a:p>
          <a:p>
            <a:pPr indent="-292100" lvl="0" marL="457200" rtl="0" algn="l">
              <a:lnSpc>
                <a:spcPct val="115000"/>
              </a:lnSpc>
              <a:spcBef>
                <a:spcPts val="0"/>
              </a:spcBef>
              <a:spcAft>
                <a:spcPts val="0"/>
              </a:spcAft>
              <a:buClr>
                <a:srgbClr val="2B2B2B"/>
              </a:buClr>
              <a:buSzPts val="1000"/>
              <a:buFont typeface="Roboto"/>
              <a:buChar char="●"/>
            </a:pPr>
            <a:r>
              <a:rPr lang="en">
                <a:solidFill>
                  <a:srgbClr val="2B2B2B"/>
                </a:solidFill>
                <a:latin typeface="Roboto"/>
                <a:ea typeface="Roboto"/>
                <a:cs typeface="Roboto"/>
                <a:sym typeface="Roboto"/>
              </a:rPr>
              <a:t>The main errors in t</a:t>
            </a:r>
            <a:r>
              <a:rPr lang="en">
                <a:solidFill>
                  <a:srgbClr val="2B2B2B"/>
                </a:solidFill>
                <a:latin typeface="Roboto"/>
                <a:ea typeface="Roboto"/>
                <a:cs typeface="Roboto"/>
                <a:sym typeface="Roboto"/>
              </a:rPr>
              <a:t>he TF-IDF model were almost all scoring skeptics as believers.</a:t>
            </a:r>
            <a:endParaRPr>
              <a:solidFill>
                <a:srgbClr val="2B2B2B"/>
              </a:solidFill>
              <a:latin typeface="Roboto"/>
              <a:ea typeface="Roboto"/>
              <a:cs typeface="Roboto"/>
              <a:sym typeface="Roboto"/>
            </a:endParaRPr>
          </a:p>
          <a:p>
            <a:pPr indent="-317500" lvl="1" marL="914400" rtl="0" algn="l">
              <a:lnSpc>
                <a:spcPct val="115000"/>
              </a:lnSpc>
              <a:spcBef>
                <a:spcPts val="0"/>
              </a:spcBef>
              <a:spcAft>
                <a:spcPts val="0"/>
              </a:spcAft>
              <a:buClr>
                <a:srgbClr val="2B2B2B"/>
              </a:buClr>
              <a:buSzPts val="1400"/>
              <a:buFont typeface="Roboto"/>
              <a:buChar char="○"/>
            </a:pPr>
            <a:r>
              <a:rPr lang="en">
                <a:solidFill>
                  <a:srgbClr val="2B2B2B"/>
                </a:solidFill>
                <a:latin typeface="Roboto"/>
                <a:ea typeface="Roboto"/>
                <a:cs typeface="Roboto"/>
                <a:sym typeface="Roboto"/>
              </a:rPr>
              <a:t>The word frequency model scored more believers as skeptics compared to the TF-IDF model;</a:t>
            </a:r>
            <a:endParaRPr>
              <a:solidFill>
                <a:srgbClr val="2B2B2B"/>
              </a:solidFill>
              <a:latin typeface="Roboto"/>
              <a:ea typeface="Roboto"/>
              <a:cs typeface="Roboto"/>
              <a:sym typeface="Roboto"/>
            </a:endParaRPr>
          </a:p>
          <a:p>
            <a:pPr indent="-292100" lvl="0" marL="457200" rtl="0" algn="l">
              <a:lnSpc>
                <a:spcPct val="115000"/>
              </a:lnSpc>
              <a:spcBef>
                <a:spcPts val="0"/>
              </a:spcBef>
              <a:spcAft>
                <a:spcPts val="0"/>
              </a:spcAft>
              <a:buClr>
                <a:srgbClr val="2B2B2B"/>
              </a:buClr>
              <a:buSzPts val="1000"/>
              <a:buFont typeface="Roboto"/>
              <a:buChar char="●"/>
            </a:pPr>
            <a:r>
              <a:rPr lang="en">
                <a:solidFill>
                  <a:srgbClr val="2B2B2B"/>
                </a:solidFill>
                <a:latin typeface="Roboto"/>
                <a:ea typeface="Roboto"/>
                <a:cs typeface="Roboto"/>
                <a:sym typeface="Roboto"/>
              </a:rPr>
              <a:t>Low accuracy potentially due to skew in the data--more believer tweets than skeptic tweets.</a:t>
            </a:r>
            <a:endParaRPr>
              <a:solidFill>
                <a:srgbClr val="2B2B2B"/>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fb355789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fb355789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What the model learned (most indicative words)</a:t>
            </a:r>
            <a:endParaRPr b="1"/>
          </a:p>
          <a:p>
            <a:pPr indent="-298450" lvl="1" marL="914400" rtl="0" algn="l">
              <a:spcBef>
                <a:spcPts val="0"/>
              </a:spcBef>
              <a:spcAft>
                <a:spcPts val="0"/>
              </a:spcAft>
              <a:buSzPts val="1100"/>
              <a:buChar char="○"/>
            </a:pPr>
            <a:r>
              <a:rPr lang="en"/>
              <a:t>Climate change vs. global warming</a:t>
            </a:r>
            <a:endParaRPr/>
          </a:p>
          <a:p>
            <a:pPr indent="-298450" lvl="2" marL="1371600" rtl="0" algn="l">
              <a:spcBef>
                <a:spcPts val="0"/>
              </a:spcBef>
              <a:spcAft>
                <a:spcPts val="0"/>
              </a:spcAft>
              <a:buSzPts val="1100"/>
              <a:buChar char="■"/>
            </a:pPr>
            <a:r>
              <a:rPr lang="en"/>
              <a:t>Skeptics use “global warming” more than believers; linked to skeptics’ arguments around abnormally cold weather = climate change/global warming isn’t happening. </a:t>
            </a:r>
            <a:endParaRPr/>
          </a:p>
          <a:p>
            <a:pPr indent="-298450" lvl="1" marL="914400" rtl="0" algn="l">
              <a:spcBef>
                <a:spcPts val="0"/>
              </a:spcBef>
              <a:spcAft>
                <a:spcPts val="0"/>
              </a:spcAft>
              <a:buSzPts val="1100"/>
              <a:buChar char="○"/>
            </a:pPr>
            <a:r>
              <a:rPr lang="en"/>
              <a:t>Believers: Active verbs; action, fight/fighting, join. Looking to the future. COP26. Intersection of climate change &amp; social justice. Current climate emergencies: CA drought.</a:t>
            </a:r>
            <a:endParaRPr/>
          </a:p>
          <a:p>
            <a:pPr indent="-298450" lvl="1" marL="914400" rtl="0" algn="l">
              <a:spcBef>
                <a:spcPts val="0"/>
              </a:spcBef>
              <a:spcAft>
                <a:spcPts val="0"/>
              </a:spcAft>
              <a:buSzPts val="1100"/>
              <a:buChar char="○"/>
            </a:pPr>
            <a:r>
              <a:rPr lang="en"/>
              <a:t>Skeptics: Greta Thunberg. Data/science--calling out fake/fudged data. Covid-19/Virus.</a:t>
            </a:r>
            <a:endParaRPr/>
          </a:p>
          <a:p>
            <a:pPr indent="-298450" lvl="2" marL="1371600" rtl="0" algn="l">
              <a:spcBef>
                <a:spcPts val="0"/>
              </a:spcBef>
              <a:spcAft>
                <a:spcPts val="0"/>
              </a:spcAft>
              <a:buSzPts val="1100"/>
              <a:buChar char="■"/>
            </a:pPr>
            <a:r>
              <a:rPr lang="en"/>
              <a:t>Agenda21:</a:t>
            </a:r>
            <a:r>
              <a:rPr lang="en"/>
              <a:t> Theorists argue that Agenda 21, a 23-year-old non-binding UN resolution that suggests ways for governments and NGOs to promote sustainable development, is the linchpin in a plot to subjugate humanity under an eco-totalitarian regime.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fbef969d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fbef969d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fb355789a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fb355789a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fb355789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fb355789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fb355789a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fb355789a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fbef969d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fbef969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fbef969d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fbef969d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Inspired by project drawdown, there is movement in georgia to accelerate progress toward net greenhouse gas emissions. If we cut georgia’s carbon impact by at least ⅓ by 2030.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fbef969d2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fbef969d2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Hand labeled 127 tweets with either a yes (believer) or a no (skeptic)</a:t>
            </a:r>
            <a:endParaRPr sz="1000"/>
          </a:p>
          <a:p>
            <a:pPr indent="-292100" lvl="0" marL="457200" rtl="0" algn="l">
              <a:spcBef>
                <a:spcPts val="0"/>
              </a:spcBef>
              <a:spcAft>
                <a:spcPts val="0"/>
              </a:spcAft>
              <a:buSzPts val="1000"/>
              <a:buChar char="●"/>
            </a:pPr>
            <a:r>
              <a:rPr lang="en" sz="1000"/>
              <a:t>Cleaned &amp; vectorized data using word frequency and TF-IDF</a:t>
            </a:r>
            <a:endParaRPr sz="1000"/>
          </a:p>
          <a:p>
            <a:pPr indent="-292100" lvl="0" marL="457200" rtl="0" algn="l">
              <a:spcBef>
                <a:spcPts val="0"/>
              </a:spcBef>
              <a:spcAft>
                <a:spcPts val="0"/>
              </a:spcAft>
              <a:buSzPts val="1000"/>
              <a:buChar char="●"/>
            </a:pPr>
            <a:r>
              <a:rPr lang="en" sz="1000"/>
              <a:t>Trained a multinomial Naive Bayes model on both data frames</a:t>
            </a:r>
            <a:endParaRPr sz="1000"/>
          </a:p>
          <a:p>
            <a:pPr indent="-292100" lvl="0" marL="457200" rtl="0" algn="l">
              <a:spcBef>
                <a:spcPts val="0"/>
              </a:spcBef>
              <a:spcAft>
                <a:spcPts val="0"/>
              </a:spcAft>
              <a:buSzPts val="1000"/>
              <a:buChar char="●"/>
            </a:pPr>
            <a:r>
              <a:rPr lang="en" sz="1000"/>
              <a:t>Examined what the model learned about the data</a:t>
            </a:r>
            <a:endParaRPr sz="1000"/>
          </a:p>
          <a:p>
            <a:pPr indent="-292100" lvl="0" marL="457200" rtl="0" algn="l">
              <a:spcBef>
                <a:spcPts val="0"/>
              </a:spcBef>
              <a:spcAft>
                <a:spcPts val="0"/>
              </a:spcAft>
              <a:buSzPts val="1000"/>
              <a:buChar char="●"/>
            </a:pPr>
            <a:r>
              <a:rPr lang="en" sz="1000"/>
              <a:t>Processing &amp; analysis challenges</a:t>
            </a:r>
            <a:endParaRPr sz="1000"/>
          </a:p>
          <a:p>
            <a:pPr indent="0" lvl="0" marL="0" rtl="0" algn="l">
              <a:spcBef>
                <a:spcPts val="0"/>
              </a:spcBef>
              <a:spcAft>
                <a:spcPts val="0"/>
              </a:spcAft>
              <a:buNone/>
            </a:pPr>
            <a:r>
              <a:rPr lang="en" sz="1000"/>
              <a:t>Challenges: </a:t>
            </a:r>
            <a:endParaRPr sz="1000"/>
          </a:p>
          <a:p>
            <a:pPr indent="-292100" lvl="0" marL="457200" rtl="0" algn="l">
              <a:spcBef>
                <a:spcPts val="0"/>
              </a:spcBef>
              <a:spcAft>
                <a:spcPts val="0"/>
              </a:spcAft>
              <a:buSzPts val="1000"/>
              <a:buChar char="●"/>
            </a:pPr>
            <a:r>
              <a:rPr lang="en" sz="1000"/>
              <a:t>Skew in the raw dataset--way more “believer” tweets. Had to pull multiple samples from the main dataset to fill in the “skeptic” tweets and reduce model bias.</a:t>
            </a:r>
            <a:endParaRPr sz="1000"/>
          </a:p>
          <a:p>
            <a:pPr indent="-292100" lvl="0" marL="457200" rtl="0" algn="l">
              <a:spcBef>
                <a:spcPts val="0"/>
              </a:spcBef>
              <a:spcAft>
                <a:spcPts val="0"/>
              </a:spcAft>
              <a:buSzPts val="1000"/>
              <a:buChar char="●"/>
            </a:pPr>
            <a:r>
              <a:rPr lang="en" sz="1000"/>
              <a:t>Key word features related to climate change (G7, COP26)  were tricky to keep from getting cleaned out of the dataset, had to adjust regular expressions to keep some of them in.</a:t>
            </a:r>
            <a:endParaRPr sz="10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fbef969d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fbef969d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9be96cd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d9be96cd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Andrea L.</a:t>
            </a:r>
            <a:endParaRPr/>
          </a:p>
          <a:p>
            <a:pPr indent="-298450" lvl="0" marL="457200" rtl="0" algn="l">
              <a:spcBef>
                <a:spcPts val="0"/>
              </a:spcBef>
              <a:spcAft>
                <a:spcPts val="0"/>
              </a:spcAft>
              <a:buSzPts val="1100"/>
              <a:buChar char="●"/>
            </a:pPr>
            <a:r>
              <a:rPr lang="en"/>
              <a:t>What is the current state of the climate?</a:t>
            </a:r>
            <a:endParaRPr/>
          </a:p>
          <a:p>
            <a:pPr indent="-298450" lvl="0" marL="457200" rtl="0" algn="l">
              <a:spcBef>
                <a:spcPts val="0"/>
              </a:spcBef>
              <a:spcAft>
                <a:spcPts val="0"/>
              </a:spcAft>
              <a:buSzPts val="1100"/>
              <a:buChar char="●"/>
            </a:pPr>
            <a:r>
              <a:rPr lang="en"/>
              <a:t>Warmest years on record</a:t>
            </a:r>
            <a:endParaRPr/>
          </a:p>
          <a:p>
            <a:pPr indent="-298450" lvl="1" marL="914400" rtl="0" algn="l">
              <a:spcBef>
                <a:spcPts val="0"/>
              </a:spcBef>
              <a:spcAft>
                <a:spcPts val="0"/>
              </a:spcAft>
              <a:buSzPts val="1100"/>
              <a:buChar char="○"/>
            </a:pPr>
            <a:r>
              <a:rPr lang="en"/>
              <a:t>Nineteen of the warmest years have occurred since 2000 (record keeping started in 1880)</a:t>
            </a:r>
            <a:endParaRPr sz="1250">
              <a:solidFill>
                <a:srgbClr val="2B2B2B"/>
              </a:solidFill>
              <a:highlight>
                <a:srgbClr val="FFFFFF"/>
              </a:highlight>
            </a:endParaRPr>
          </a:p>
          <a:p>
            <a:pPr indent="-298450" lvl="0" marL="457200" rtl="0" algn="l">
              <a:spcBef>
                <a:spcPts val="0"/>
              </a:spcBef>
              <a:spcAft>
                <a:spcPts val="0"/>
              </a:spcAft>
              <a:buSzPts val="1100"/>
              <a:buChar char="●"/>
            </a:pPr>
            <a:r>
              <a:rPr lang="en"/>
              <a:t>Average sea levels increasing at a rate of 3.3 millimeters per year</a:t>
            </a:r>
            <a:endParaRPr/>
          </a:p>
          <a:p>
            <a:pPr indent="-298450" lvl="1" marL="914400" rtl="0" algn="l">
              <a:spcBef>
                <a:spcPts val="0"/>
              </a:spcBef>
              <a:spcAft>
                <a:spcPts val="0"/>
              </a:spcAft>
              <a:buSzPts val="1100"/>
              <a:buChar char="○"/>
            </a:pPr>
            <a:r>
              <a:rPr lang="en"/>
              <a:t>Due to expansion of water as it warms &amp; glaciers/ice sheets melting</a:t>
            </a:r>
            <a:endParaRPr/>
          </a:p>
          <a:p>
            <a:pPr indent="-298450" lvl="0" marL="457200" rtl="0" algn="l">
              <a:spcBef>
                <a:spcPts val="0"/>
              </a:spcBef>
              <a:spcAft>
                <a:spcPts val="0"/>
              </a:spcAft>
              <a:buSzPts val="1100"/>
              <a:buChar char="●"/>
            </a:pPr>
            <a:r>
              <a:rPr lang="en"/>
              <a:t>Plants &amp; animals</a:t>
            </a:r>
            <a:endParaRPr/>
          </a:p>
          <a:p>
            <a:pPr indent="-298450" lvl="1" marL="914400" rtl="0" algn="l">
              <a:spcBef>
                <a:spcPts val="0"/>
              </a:spcBef>
              <a:spcAft>
                <a:spcPts val="0"/>
              </a:spcAft>
              <a:buSzPts val="1100"/>
              <a:buChar char="○"/>
            </a:pPr>
            <a:r>
              <a:rPr lang="en"/>
              <a:t>Plants are flowering earlier</a:t>
            </a:r>
            <a:endParaRPr/>
          </a:p>
          <a:p>
            <a:pPr indent="-298450" lvl="1" marL="914400" rtl="0" algn="l">
              <a:spcBef>
                <a:spcPts val="0"/>
              </a:spcBef>
              <a:spcAft>
                <a:spcPts val="0"/>
              </a:spcAft>
              <a:buSzPts val="1100"/>
              <a:buChar char="○"/>
            </a:pPr>
            <a:r>
              <a:rPr lang="en"/>
              <a:t>Extended </a:t>
            </a:r>
            <a:r>
              <a:rPr lang="en"/>
              <a:t>growing</a:t>
            </a:r>
            <a:r>
              <a:rPr lang="en"/>
              <a:t> seasons</a:t>
            </a:r>
            <a:endParaRPr/>
          </a:p>
          <a:p>
            <a:pPr indent="-298450" lvl="1" marL="914400" rtl="0" algn="l">
              <a:spcBef>
                <a:spcPts val="0"/>
              </a:spcBef>
              <a:spcAft>
                <a:spcPts val="0"/>
              </a:spcAft>
              <a:buSzPts val="1100"/>
              <a:buChar char="○"/>
            </a:pPr>
            <a:r>
              <a:rPr lang="en"/>
              <a:t>Plants no longer able to grow in certain regions</a:t>
            </a:r>
            <a:endParaRPr/>
          </a:p>
          <a:p>
            <a:pPr indent="-298450" lvl="1" marL="914400" rtl="0" algn="l">
              <a:spcBef>
                <a:spcPts val="0"/>
              </a:spcBef>
              <a:spcAft>
                <a:spcPts val="0"/>
              </a:spcAft>
              <a:buSzPts val="1100"/>
              <a:buChar char="○"/>
            </a:pPr>
            <a:r>
              <a:rPr lang="en"/>
              <a:t>Animal migrations</a:t>
            </a:r>
            <a:endParaRPr/>
          </a:p>
          <a:p>
            <a:pPr indent="-298450" lvl="0" marL="457200" rtl="0" algn="l">
              <a:spcBef>
                <a:spcPts val="0"/>
              </a:spcBef>
              <a:spcAft>
                <a:spcPts val="0"/>
              </a:spcAft>
              <a:buSzPts val="1100"/>
              <a:buChar char="●"/>
            </a:pPr>
            <a:r>
              <a:rPr lang="en"/>
              <a:t>As Andrea S mentioned, extreme weather events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fbef969d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fbef969d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f956c60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f956c60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9be96cd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9be96cd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a1d7e5b3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a1d7e5b3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Andrea L.</a:t>
            </a:r>
            <a:endParaRPr b="1"/>
          </a:p>
          <a:p>
            <a:pPr indent="-298450" lvl="0" marL="457200" rtl="0" algn="l">
              <a:spcBef>
                <a:spcPts val="0"/>
              </a:spcBef>
              <a:spcAft>
                <a:spcPts val="0"/>
              </a:spcAft>
              <a:buSzPts val="1100"/>
              <a:buChar char="●"/>
            </a:pPr>
            <a:r>
              <a:rPr b="1" lang="en"/>
              <a:t>Current state</a:t>
            </a:r>
            <a:r>
              <a:rPr lang="en"/>
              <a:t> cont’d</a:t>
            </a:r>
            <a:endParaRPr/>
          </a:p>
          <a:p>
            <a:pPr indent="-298450" lvl="1" marL="914400" rtl="0" algn="l">
              <a:spcBef>
                <a:spcPts val="0"/>
              </a:spcBef>
              <a:spcAft>
                <a:spcPts val="0"/>
              </a:spcAft>
              <a:buSzPts val="1100"/>
              <a:buChar char="○"/>
            </a:pPr>
            <a:r>
              <a:rPr lang="en"/>
              <a:t>For example: 2020 wildfires in California and Australia</a:t>
            </a:r>
            <a:endParaRPr/>
          </a:p>
          <a:p>
            <a:pPr indent="-298450" lvl="2" marL="1371600" rtl="0" algn="l">
              <a:spcBef>
                <a:spcPts val="0"/>
              </a:spcBef>
              <a:spcAft>
                <a:spcPts val="0"/>
              </a:spcAft>
              <a:buSzPts val="1100"/>
              <a:buChar char="■"/>
            </a:pPr>
            <a:r>
              <a:rPr lang="en"/>
              <a:t>Human casualties, destruction of nature, including centuries-old redwoods in Big Basin State Park, animal displacement (AUS wildfires killed and displaced an estimated 3 billion animals)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9be96cd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9be96cd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Andrea L.</a:t>
            </a:r>
            <a:endParaRPr b="1"/>
          </a:p>
          <a:p>
            <a:pPr indent="-298450" lvl="0" marL="457200" rtl="0" algn="l">
              <a:spcBef>
                <a:spcPts val="0"/>
              </a:spcBef>
              <a:spcAft>
                <a:spcPts val="0"/>
              </a:spcAft>
              <a:buSzPts val="1100"/>
              <a:buChar char="●"/>
            </a:pPr>
            <a:r>
              <a:rPr lang="en"/>
              <a:t>Why does it matter? We will continue to see the impacts mentioned before as well as new ones.</a:t>
            </a:r>
            <a:endParaRPr/>
          </a:p>
          <a:p>
            <a:pPr indent="-298450" lvl="1" marL="914400" rtl="0" algn="l">
              <a:spcBef>
                <a:spcPts val="0"/>
              </a:spcBef>
              <a:spcAft>
                <a:spcPts val="0"/>
              </a:spcAft>
              <a:buSzPts val="1100"/>
              <a:buChar char="○"/>
            </a:pPr>
            <a:r>
              <a:rPr lang="en"/>
              <a:t>Increase in extreme weather and climate events; they will start happening more frequently</a:t>
            </a:r>
            <a:endParaRPr/>
          </a:p>
          <a:p>
            <a:pPr indent="-298450" lvl="2" marL="1371600" rtl="0" algn="l">
              <a:spcBef>
                <a:spcPts val="0"/>
              </a:spcBef>
              <a:spcAft>
                <a:spcPts val="0"/>
              </a:spcAft>
              <a:buSzPts val="1100"/>
              <a:buChar char="■"/>
            </a:pPr>
            <a:r>
              <a:rPr lang="en"/>
              <a:t>Natural disasters such as floods, hurricanes, heatwaves, wildfires</a:t>
            </a:r>
            <a:endParaRPr/>
          </a:p>
          <a:p>
            <a:pPr indent="-298450" lvl="1" marL="914400" rtl="0" algn="l">
              <a:spcBef>
                <a:spcPts val="0"/>
              </a:spcBef>
              <a:spcAft>
                <a:spcPts val="0"/>
              </a:spcAft>
              <a:buSzPts val="1100"/>
              <a:buChar char="○"/>
            </a:pPr>
            <a:r>
              <a:rPr lang="en"/>
              <a:t>Food security</a:t>
            </a:r>
            <a:endParaRPr/>
          </a:p>
          <a:p>
            <a:pPr indent="-298450" lvl="2" marL="1371600" rtl="0" algn="l">
              <a:spcBef>
                <a:spcPts val="0"/>
              </a:spcBef>
              <a:spcAft>
                <a:spcPts val="0"/>
              </a:spcAft>
              <a:buSzPts val="1100"/>
              <a:buChar char="■"/>
            </a:pPr>
            <a:r>
              <a:rPr lang="en"/>
              <a:t>Agriculture affected by droughts</a:t>
            </a:r>
            <a:endParaRPr/>
          </a:p>
          <a:p>
            <a:pPr indent="-298450" lvl="2" marL="1371600" rtl="0" algn="l">
              <a:spcBef>
                <a:spcPts val="0"/>
              </a:spcBef>
              <a:spcAft>
                <a:spcPts val="0"/>
              </a:spcAft>
              <a:buSzPts val="1100"/>
              <a:buChar char="■"/>
            </a:pPr>
            <a:r>
              <a:rPr lang="en"/>
              <a:t>Rise in world hunger</a:t>
            </a:r>
            <a:endParaRPr/>
          </a:p>
          <a:p>
            <a:pPr indent="-298450" lvl="1" marL="914400" rtl="0" algn="l">
              <a:spcBef>
                <a:spcPts val="0"/>
              </a:spcBef>
              <a:spcAft>
                <a:spcPts val="0"/>
              </a:spcAft>
              <a:buSzPts val="1100"/>
              <a:buChar char="○"/>
            </a:pPr>
            <a:r>
              <a:rPr lang="en"/>
              <a:t>Displacement</a:t>
            </a:r>
            <a:endParaRPr/>
          </a:p>
          <a:p>
            <a:pPr indent="-298450" lvl="2" marL="1371600" rtl="0" algn="l">
              <a:spcBef>
                <a:spcPts val="0"/>
              </a:spcBef>
              <a:spcAft>
                <a:spcPts val="0"/>
              </a:spcAft>
              <a:buSzPts val="1100"/>
              <a:buChar char="■"/>
            </a:pPr>
            <a:r>
              <a:rPr lang="en"/>
              <a:t>Droughts, floods, storms like hurricanes/cyclones lead to displacement</a:t>
            </a:r>
            <a:endParaRPr/>
          </a:p>
          <a:p>
            <a:pPr indent="-298450" lvl="1" marL="914400" rtl="0" algn="l">
              <a:spcBef>
                <a:spcPts val="0"/>
              </a:spcBef>
              <a:spcAft>
                <a:spcPts val="0"/>
              </a:spcAft>
              <a:buSzPts val="1100"/>
              <a:buChar char="○"/>
            </a:pPr>
            <a:r>
              <a:rPr lang="en"/>
              <a:t>Air quality &amp; health</a:t>
            </a:r>
            <a:endParaRPr/>
          </a:p>
          <a:p>
            <a:pPr indent="-298450" lvl="2" marL="1371600" rtl="0" algn="l">
              <a:spcBef>
                <a:spcPts val="0"/>
              </a:spcBef>
              <a:spcAft>
                <a:spcPts val="0"/>
              </a:spcAft>
              <a:buSzPts val="1100"/>
              <a:buChar char="■"/>
            </a:pPr>
            <a:r>
              <a:rPr lang="en"/>
              <a:t>Exposure to heatwaves</a:t>
            </a:r>
            <a:endParaRPr/>
          </a:p>
          <a:p>
            <a:pPr indent="-298450" lvl="2" marL="1371600" rtl="0" algn="l">
              <a:spcBef>
                <a:spcPts val="0"/>
              </a:spcBef>
              <a:spcAft>
                <a:spcPts val="0"/>
              </a:spcAft>
              <a:buSzPts val="1100"/>
              <a:buChar char="■"/>
            </a:pPr>
            <a:r>
              <a:rPr lang="en"/>
              <a:t>Bad air quality due to wildfires</a:t>
            </a:r>
            <a:endParaRPr/>
          </a:p>
          <a:p>
            <a:pPr indent="-298450" lvl="1" marL="914400" rtl="0" algn="l">
              <a:spcBef>
                <a:spcPts val="0"/>
              </a:spcBef>
              <a:spcAft>
                <a:spcPts val="0"/>
              </a:spcAft>
              <a:buSzPts val="1100"/>
              <a:buChar char="○"/>
            </a:pPr>
            <a:r>
              <a:rPr lang="en"/>
              <a:t>Environmental impacts</a:t>
            </a:r>
            <a:endParaRPr/>
          </a:p>
          <a:p>
            <a:pPr indent="-298450" lvl="2" marL="1371600" rtl="0" algn="l">
              <a:spcBef>
                <a:spcPts val="0"/>
              </a:spcBef>
              <a:spcAft>
                <a:spcPts val="0"/>
              </a:spcAft>
              <a:buSzPts val="1100"/>
              <a:buChar char="■"/>
            </a:pPr>
            <a:r>
              <a:rPr lang="en"/>
              <a:t>Loss of coastal and peatland ecosystems, among others</a:t>
            </a:r>
            <a:endParaRPr/>
          </a:p>
          <a:p>
            <a:pPr indent="-298450" lvl="3" marL="1828800" rtl="0" algn="l">
              <a:spcBef>
                <a:spcPts val="0"/>
              </a:spcBef>
              <a:spcAft>
                <a:spcPts val="0"/>
              </a:spcAft>
              <a:buSzPts val="1100"/>
              <a:buChar char="●"/>
            </a:pPr>
            <a:r>
              <a:rPr lang="en"/>
              <a:t>Coral bleaching, reduced oxygen levels in the ocean</a:t>
            </a:r>
            <a:endParaRPr/>
          </a:p>
          <a:p>
            <a:pPr indent="-298450" lvl="1" marL="914400" rtl="0" algn="l">
              <a:spcBef>
                <a:spcPts val="0"/>
              </a:spcBef>
              <a:spcAft>
                <a:spcPts val="0"/>
              </a:spcAft>
              <a:buSzPts val="1100"/>
              <a:buChar char="○"/>
            </a:pPr>
            <a:r>
              <a:rPr lang="en"/>
              <a:t>Risk of armed conflicts</a:t>
            </a:r>
            <a:endParaRPr/>
          </a:p>
          <a:p>
            <a:pPr indent="-298450" lvl="2" marL="1371600" rtl="0" algn="l">
              <a:spcBef>
                <a:spcPts val="0"/>
              </a:spcBef>
              <a:spcAft>
                <a:spcPts val="0"/>
              </a:spcAft>
              <a:buSzPts val="1100"/>
              <a:buChar char="■"/>
            </a:pPr>
            <a:r>
              <a:rPr lang="en"/>
              <a:t>One study </a:t>
            </a:r>
            <a:r>
              <a:rPr lang="en"/>
              <a:t>estimates climate has influenced between 3% and 20% of armed conflict risk over the last century</a:t>
            </a:r>
            <a:endParaRPr/>
          </a:p>
          <a:p>
            <a:pPr indent="-298450" lvl="2" marL="1371600" rtl="0" algn="l">
              <a:spcBef>
                <a:spcPts val="0"/>
              </a:spcBef>
              <a:spcAft>
                <a:spcPts val="0"/>
              </a:spcAft>
              <a:buSzPts val="1100"/>
              <a:buChar char="■"/>
            </a:pPr>
            <a:r>
              <a:rPr lang="en"/>
              <a:t>If we keep going as we are now and temps rise 4 degrees </a:t>
            </a:r>
            <a:r>
              <a:rPr lang="en"/>
              <a:t>Celsius, the influence of climate on conflicts would increase to a 26% chance of a substantial increase in conflict risk</a:t>
            </a:r>
            <a:endParaRPr/>
          </a:p>
          <a:p>
            <a:pPr indent="-298450" lvl="1" marL="914400" rtl="0" algn="l">
              <a:spcBef>
                <a:spcPts val="0"/>
              </a:spcBef>
              <a:spcAft>
                <a:spcPts val="0"/>
              </a:spcAft>
              <a:buSzPts val="1100"/>
              <a:buChar char="○"/>
            </a:pPr>
            <a:r>
              <a:rPr lang="en"/>
              <a:t>Economic impacts</a:t>
            </a:r>
            <a:endParaRPr/>
          </a:p>
          <a:p>
            <a:pPr indent="-298450" lvl="2" marL="1371600" rtl="0" algn="l">
              <a:spcBef>
                <a:spcPts val="0"/>
              </a:spcBef>
              <a:spcAft>
                <a:spcPts val="0"/>
              </a:spcAft>
              <a:buSzPts val="1100"/>
              <a:buChar char="■"/>
            </a:pPr>
            <a:r>
              <a:rPr lang="en"/>
              <a:t>Prices of food and consumer goods will increase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89c5a7e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89c5a7e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 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9be96cd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9be96cd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 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89c5a7e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89c5a7e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 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9be96cd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9be96cd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 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387900" y="1303650"/>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Climate Change</a:t>
            </a:r>
            <a:endParaRPr sz="3500"/>
          </a:p>
        </p:txBody>
      </p:sp>
      <p:sp>
        <p:nvSpPr>
          <p:cNvPr id="64" name="Google Shape;64;p13"/>
          <p:cNvSpPr txBox="1"/>
          <p:nvPr>
            <p:ph idx="4294967295" type="subTitle"/>
          </p:nvPr>
        </p:nvSpPr>
        <p:spPr>
          <a:xfrm>
            <a:off x="1932600" y="3184325"/>
            <a:ext cx="5278800" cy="686100"/>
          </a:xfrm>
          <a:prstGeom prst="rect">
            <a:avLst/>
          </a:prstGeom>
          <a:noFill/>
        </p:spPr>
        <p:txBody>
          <a:bodyPr anchorCtr="0" anchor="t" bIns="91425" lIns="91425" spcFirstLastPara="1" rIns="91425" wrap="square" tIns="91425">
            <a:normAutofit lnSpcReduction="20000"/>
          </a:bodyPr>
          <a:lstStyle/>
          <a:p>
            <a:pPr indent="0" lvl="0" marL="0" rtl="0" algn="ctr">
              <a:lnSpc>
                <a:spcPct val="105000"/>
              </a:lnSpc>
              <a:spcBef>
                <a:spcPts val="0"/>
              </a:spcBef>
              <a:spcAft>
                <a:spcPts val="1200"/>
              </a:spcAft>
              <a:buNone/>
            </a:pPr>
            <a:r>
              <a:rPr lang="en"/>
              <a:t>Andrea Leitereg, Matthew Ryder, </a:t>
            </a:r>
            <a:r>
              <a:rPr lang="en"/>
              <a:t>Andrea Smith, </a:t>
            </a:r>
            <a:r>
              <a:rPr lang="en"/>
              <a:t>Raya Young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2"/>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About the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 About the Data</a:t>
            </a:r>
            <a:endParaRPr/>
          </a:p>
        </p:txBody>
      </p:sp>
      <p:sp>
        <p:nvSpPr>
          <p:cNvPr id="130" name="Google Shape;130;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Tweets were scraped with an API and Tweepy, using the following hashtags:</a:t>
            </a:r>
            <a:endParaRPr/>
          </a:p>
          <a:p>
            <a:pPr indent="0" lvl="0" marL="0" rtl="0" algn="l">
              <a:spcBef>
                <a:spcPts val="1200"/>
              </a:spcBef>
              <a:spcAft>
                <a:spcPts val="0"/>
              </a:spcAft>
              <a:buNone/>
            </a:pPr>
            <a:r>
              <a:rPr lang="en"/>
              <a:t>#climatechange, #globalwarming, #climatechangehoax, #climatechangefraud, #</a:t>
            </a:r>
            <a:r>
              <a:rPr lang="en"/>
              <a:t>globalwarminghoax</a:t>
            </a:r>
            <a:r>
              <a:rPr lang="en"/>
              <a:t>, #climatecrisishoax, totalling 2066 tweets. Of these, 1907 in English.</a:t>
            </a:r>
            <a:endParaRPr/>
          </a:p>
          <a:p>
            <a:pPr indent="0" lvl="0" marL="0" rtl="0" algn="l">
              <a:spcBef>
                <a:spcPts val="1200"/>
              </a:spcBef>
              <a:spcAft>
                <a:spcPts val="0"/>
              </a:spcAft>
              <a:buNone/>
            </a:pPr>
            <a:r>
              <a:rPr lang="en"/>
              <a:t>Another collection focusing on climate change solutions was gathered under the hashtags #climatesolutions, and #climatepolicy, totalling 645 tweets. Of these, 572 in English.</a:t>
            </a:r>
            <a:endParaRPr/>
          </a:p>
          <a:p>
            <a:pPr indent="0" lvl="0" marL="0" rtl="0" algn="l">
              <a:spcBef>
                <a:spcPts val="1200"/>
              </a:spcBef>
              <a:spcAft>
                <a:spcPts val="1200"/>
              </a:spcAft>
              <a:buNone/>
            </a:pPr>
            <a:r>
              <a:rPr lang="en"/>
              <a:t>Tweets were collected in a MongoDB, and output to .csv format for further processing, like removing certain characters and stopwords.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 About the Data</a:t>
            </a:r>
            <a:endParaRPr/>
          </a:p>
        </p:txBody>
      </p:sp>
      <p:sp>
        <p:nvSpPr>
          <p:cNvPr id="136" name="Google Shape;136;p2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Formatted into a pandas dataframe, columns names are “_id”, “created_at”, “full_text”, “entities”, “user”, “retweet_count”, “favorite_count”, and “lang”</a:t>
            </a:r>
            <a:endParaRPr/>
          </a:p>
        </p:txBody>
      </p:sp>
      <p:pic>
        <p:nvPicPr>
          <p:cNvPr id="137" name="Google Shape;137;p24"/>
          <p:cNvPicPr preferRelativeResize="0"/>
          <p:nvPr/>
        </p:nvPicPr>
        <p:blipFill>
          <a:blip r:embed="rId3">
            <a:alphaModFix/>
          </a:blip>
          <a:stretch>
            <a:fillRect/>
          </a:stretch>
        </p:blipFill>
        <p:spPr>
          <a:xfrm>
            <a:off x="0" y="2212838"/>
            <a:ext cx="9144000" cy="2812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 About the Data</a:t>
            </a:r>
            <a:endParaRPr/>
          </a:p>
        </p:txBody>
      </p:sp>
      <p:sp>
        <p:nvSpPr>
          <p:cNvPr id="143" name="Google Shape;143;p25"/>
          <p:cNvSpPr txBox="1"/>
          <p:nvPr>
            <p:ph idx="1" type="body"/>
          </p:nvPr>
        </p:nvSpPr>
        <p:spPr>
          <a:xfrm>
            <a:off x="387900" y="1489825"/>
            <a:ext cx="41841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18 Languages represented in the data (Twitter supports 34 languages in total) - Mostly English; 84 tweets could not identify a language, and others include French, Urdu, Hindi, Italian, S</a:t>
            </a:r>
            <a:r>
              <a:rPr lang="en"/>
              <a:t>panish</a:t>
            </a:r>
            <a:r>
              <a:rPr lang="en"/>
              <a:t>, etc.</a:t>
            </a:r>
            <a:endParaRPr/>
          </a:p>
        </p:txBody>
      </p:sp>
      <p:pic>
        <p:nvPicPr>
          <p:cNvPr id="144" name="Google Shape;144;p25"/>
          <p:cNvPicPr preferRelativeResize="0"/>
          <p:nvPr/>
        </p:nvPicPr>
        <p:blipFill>
          <a:blip r:embed="rId3">
            <a:alphaModFix/>
          </a:blip>
          <a:stretch>
            <a:fillRect/>
          </a:stretch>
        </p:blipFill>
        <p:spPr>
          <a:xfrm>
            <a:off x="5564624" y="1202425"/>
            <a:ext cx="1221763" cy="3653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 About the Data</a:t>
            </a:r>
            <a:endParaRPr/>
          </a:p>
        </p:txBody>
      </p:sp>
      <p:sp>
        <p:nvSpPr>
          <p:cNvPr id="150" name="Google Shape;150;p26"/>
          <p:cNvSpPr txBox="1"/>
          <p:nvPr>
            <p:ph idx="1" type="body"/>
          </p:nvPr>
        </p:nvSpPr>
        <p:spPr>
          <a:xfrm>
            <a:off x="1815750" y="4001250"/>
            <a:ext cx="5512500" cy="7803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
              <a:t>Word Cloud of Most Frequently Used Terms for main collection (</a:t>
            </a:r>
            <a:r>
              <a:rPr lang="en"/>
              <a:t>317392 words)</a:t>
            </a:r>
            <a:endParaRPr/>
          </a:p>
        </p:txBody>
      </p:sp>
      <p:pic>
        <p:nvPicPr>
          <p:cNvPr id="151" name="Google Shape;151;p26"/>
          <p:cNvPicPr preferRelativeResize="0"/>
          <p:nvPr/>
        </p:nvPicPr>
        <p:blipFill>
          <a:blip r:embed="rId3">
            <a:alphaModFix/>
          </a:blip>
          <a:stretch>
            <a:fillRect/>
          </a:stretch>
        </p:blipFill>
        <p:spPr>
          <a:xfrm>
            <a:off x="1817481" y="1143188"/>
            <a:ext cx="5509038" cy="285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 About the Data</a:t>
            </a:r>
            <a:endParaRPr/>
          </a:p>
        </p:txBody>
      </p:sp>
      <p:pic>
        <p:nvPicPr>
          <p:cNvPr id="157" name="Google Shape;157;p27"/>
          <p:cNvPicPr preferRelativeResize="0"/>
          <p:nvPr/>
        </p:nvPicPr>
        <p:blipFill>
          <a:blip r:embed="rId3">
            <a:alphaModFix/>
          </a:blip>
          <a:stretch>
            <a:fillRect/>
          </a:stretch>
        </p:blipFill>
        <p:spPr>
          <a:xfrm>
            <a:off x="5141150" y="1386500"/>
            <a:ext cx="3614954" cy="3756976"/>
          </a:xfrm>
          <a:prstGeom prst="rect">
            <a:avLst/>
          </a:prstGeom>
          <a:noFill/>
          <a:ln>
            <a:noFill/>
          </a:ln>
        </p:spPr>
      </p:pic>
      <p:pic>
        <p:nvPicPr>
          <p:cNvPr id="158" name="Google Shape;158;p27"/>
          <p:cNvPicPr preferRelativeResize="0"/>
          <p:nvPr/>
        </p:nvPicPr>
        <p:blipFill>
          <a:blip r:embed="rId4">
            <a:alphaModFix/>
          </a:blip>
          <a:stretch>
            <a:fillRect/>
          </a:stretch>
        </p:blipFill>
        <p:spPr>
          <a:xfrm>
            <a:off x="387900" y="1417700"/>
            <a:ext cx="3529809" cy="3694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8"/>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Climate Change Believers &amp; Skeptics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87900" y="553050"/>
            <a:ext cx="36864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a:t>Questions for Investigation</a:t>
            </a:r>
            <a:endParaRPr/>
          </a:p>
        </p:txBody>
      </p:sp>
      <p:sp>
        <p:nvSpPr>
          <p:cNvPr id="169" name="Google Shape;169;p29"/>
          <p:cNvSpPr txBox="1"/>
          <p:nvPr>
            <p:ph idx="1" type="body"/>
          </p:nvPr>
        </p:nvSpPr>
        <p:spPr>
          <a:xfrm>
            <a:off x="387900" y="1489825"/>
            <a:ext cx="35358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What are climate change believers and skeptics tweeting about? </a:t>
            </a:r>
            <a:endParaRPr sz="2000"/>
          </a:p>
          <a:p>
            <a:pPr indent="0" lvl="0" marL="0" rtl="0" algn="l">
              <a:spcBef>
                <a:spcPts val="1200"/>
              </a:spcBef>
              <a:spcAft>
                <a:spcPts val="0"/>
              </a:spcAft>
              <a:buNone/>
            </a:pPr>
            <a:r>
              <a:rPr lang="en" sz="2000"/>
              <a:t>Do they talk about climate change in similar or different ways? </a:t>
            </a:r>
            <a:endParaRPr sz="2000"/>
          </a:p>
          <a:p>
            <a:pPr indent="0" lvl="0" marL="0" rtl="0" algn="l">
              <a:spcBef>
                <a:spcPts val="1200"/>
              </a:spcBef>
              <a:spcAft>
                <a:spcPts val="1200"/>
              </a:spcAft>
              <a:buNone/>
            </a:pPr>
            <a:r>
              <a:t/>
            </a:r>
            <a:endParaRPr/>
          </a:p>
        </p:txBody>
      </p:sp>
      <p:pic>
        <p:nvPicPr>
          <p:cNvPr id="170" name="Google Shape;170;p29"/>
          <p:cNvPicPr preferRelativeResize="0"/>
          <p:nvPr/>
        </p:nvPicPr>
        <p:blipFill>
          <a:blip r:embed="rId3">
            <a:alphaModFix/>
          </a:blip>
          <a:stretch>
            <a:fillRect/>
          </a:stretch>
        </p:blipFill>
        <p:spPr>
          <a:xfrm>
            <a:off x="4153843" y="0"/>
            <a:ext cx="7269765"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Approach</a:t>
            </a:r>
            <a:endParaRPr/>
          </a:p>
        </p:txBody>
      </p:sp>
      <p:sp>
        <p:nvSpPr>
          <p:cNvPr id="176" name="Google Shape;176;p30"/>
          <p:cNvSpPr/>
          <p:nvPr/>
        </p:nvSpPr>
        <p:spPr>
          <a:xfrm rot="-734705">
            <a:off x="6902761" y="2984887"/>
            <a:ext cx="1669073" cy="7348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p:nvPr/>
        </p:nvSpPr>
        <p:spPr>
          <a:xfrm flipH="1" rot="734705">
            <a:off x="5317856" y="2984887"/>
            <a:ext cx="1669073" cy="7348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30"/>
          <p:cNvGrpSpPr/>
          <p:nvPr/>
        </p:nvGrpSpPr>
        <p:grpSpPr>
          <a:xfrm>
            <a:off x="5818675" y="3056231"/>
            <a:ext cx="2112800" cy="1690744"/>
            <a:chOff x="5796618" y="2541798"/>
            <a:chExt cx="1712711" cy="1325138"/>
          </a:xfrm>
        </p:grpSpPr>
        <p:sp>
          <p:nvSpPr>
            <p:cNvPr id="179" name="Google Shape;179;p30"/>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p:nvPr/>
          </p:nvSpPr>
          <p:spPr>
            <a:xfrm>
              <a:off x="5796618" y="2975936"/>
              <a:ext cx="1712700" cy="8910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1" name="Google Shape;181;p30"/>
            <p:cNvSpPr txBox="1"/>
            <p:nvPr/>
          </p:nvSpPr>
          <p:spPr>
            <a:xfrm>
              <a:off x="5796629" y="3003232"/>
              <a:ext cx="1712700" cy="83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chemeClr val="dk2"/>
                  </a:solidFill>
                  <a:latin typeface="Roboto"/>
                  <a:ea typeface="Roboto"/>
                  <a:cs typeface="Roboto"/>
                  <a:sym typeface="Roboto"/>
                </a:rPr>
                <a:t>Examined what the models learned about the data</a:t>
              </a:r>
              <a:endParaRPr sz="1600">
                <a:solidFill>
                  <a:schemeClr val="dk2"/>
                </a:solidFill>
              </a:endParaRPr>
            </a:p>
          </p:txBody>
        </p:sp>
        <p:sp>
          <p:nvSpPr>
            <p:cNvPr id="182" name="Google Shape;182;p30"/>
            <p:cNvSpPr/>
            <p:nvPr/>
          </p:nvSpPr>
          <p:spPr>
            <a:xfrm>
              <a:off x="6607983" y="2923542"/>
              <a:ext cx="90000" cy="798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30"/>
          <p:cNvSpPr/>
          <p:nvPr/>
        </p:nvSpPr>
        <p:spPr>
          <a:xfrm rot="-734705">
            <a:off x="3737459" y="2984887"/>
            <a:ext cx="1669073" cy="7348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30"/>
          <p:cNvGrpSpPr/>
          <p:nvPr/>
        </p:nvGrpSpPr>
        <p:grpSpPr>
          <a:xfrm>
            <a:off x="4272875" y="1271685"/>
            <a:ext cx="2112787" cy="1715114"/>
            <a:chOff x="4409282" y="1122457"/>
            <a:chExt cx="1712700" cy="1344239"/>
          </a:xfrm>
        </p:grpSpPr>
        <p:sp>
          <p:nvSpPr>
            <p:cNvPr id="185" name="Google Shape;185;p30"/>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4409282" y="1122457"/>
              <a:ext cx="1712700" cy="9009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7" name="Google Shape;187;p30"/>
            <p:cNvSpPr/>
            <p:nvPr/>
          </p:nvSpPr>
          <p:spPr>
            <a:xfrm rot="10800000">
              <a:off x="5220635" y="200470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txBox="1"/>
            <p:nvPr/>
          </p:nvSpPr>
          <p:spPr>
            <a:xfrm>
              <a:off x="4453523" y="1170904"/>
              <a:ext cx="1624200" cy="80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chemeClr val="dk2"/>
                  </a:solidFill>
                  <a:latin typeface="Roboto"/>
                  <a:ea typeface="Roboto"/>
                  <a:cs typeface="Roboto"/>
                  <a:sym typeface="Roboto"/>
                </a:rPr>
                <a:t>Trained two multinomial Naive Bayes models</a:t>
              </a:r>
              <a:endParaRPr sz="1600">
                <a:solidFill>
                  <a:schemeClr val="dk2"/>
                </a:solidFill>
              </a:endParaRPr>
            </a:p>
          </p:txBody>
        </p:sp>
      </p:grpSp>
      <p:sp>
        <p:nvSpPr>
          <p:cNvPr id="189" name="Google Shape;189;p30"/>
          <p:cNvSpPr/>
          <p:nvPr/>
        </p:nvSpPr>
        <p:spPr>
          <a:xfrm flipH="1" rot="734705">
            <a:off x="2143991" y="2984887"/>
            <a:ext cx="1669073" cy="73485"/>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30"/>
          <p:cNvGrpSpPr/>
          <p:nvPr/>
        </p:nvGrpSpPr>
        <p:grpSpPr>
          <a:xfrm>
            <a:off x="2722980" y="3056231"/>
            <a:ext cx="2112787" cy="1449707"/>
            <a:chOff x="3021965" y="2541798"/>
            <a:chExt cx="1712700" cy="1136223"/>
          </a:xfrm>
        </p:grpSpPr>
        <p:sp>
          <p:nvSpPr>
            <p:cNvPr id="191" name="Google Shape;191;p30"/>
            <p:cNvSpPr/>
            <p:nvPr/>
          </p:nvSpPr>
          <p:spPr>
            <a:xfrm rot="-1789476">
              <a:off x="3798091" y="2571072"/>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a:off x="3021965" y="2974521"/>
              <a:ext cx="1712700" cy="7035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 name="Google Shape;193;p30"/>
            <p:cNvSpPr txBox="1"/>
            <p:nvPr/>
          </p:nvSpPr>
          <p:spPr>
            <a:xfrm>
              <a:off x="3066205" y="3013984"/>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FFFFFF"/>
                  </a:solidFill>
                  <a:latin typeface="Roboto"/>
                  <a:ea typeface="Roboto"/>
                  <a:cs typeface="Roboto"/>
                  <a:sym typeface="Roboto"/>
                </a:rPr>
                <a:t>Cleaned &amp; vectorized data</a:t>
              </a:r>
              <a:endParaRPr sz="1600">
                <a:solidFill>
                  <a:srgbClr val="FFFFFF"/>
                </a:solidFill>
              </a:endParaRPr>
            </a:p>
          </p:txBody>
        </p:sp>
        <p:sp>
          <p:nvSpPr>
            <p:cNvPr id="194" name="Google Shape;194;p30"/>
            <p:cNvSpPr/>
            <p:nvPr/>
          </p:nvSpPr>
          <p:spPr>
            <a:xfrm>
              <a:off x="3833315" y="2909872"/>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30"/>
          <p:cNvSpPr/>
          <p:nvPr/>
        </p:nvSpPr>
        <p:spPr>
          <a:xfrm rot="-734705">
            <a:off x="572167" y="2984887"/>
            <a:ext cx="1669073" cy="73485"/>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30"/>
          <p:cNvGrpSpPr/>
          <p:nvPr/>
        </p:nvGrpSpPr>
        <p:grpSpPr>
          <a:xfrm>
            <a:off x="1132085" y="1519891"/>
            <a:ext cx="2112787" cy="1466908"/>
            <a:chOff x="1634638" y="1316992"/>
            <a:chExt cx="1712700" cy="1149704"/>
          </a:xfrm>
        </p:grpSpPr>
        <p:sp>
          <p:nvSpPr>
            <p:cNvPr id="197" name="Google Shape;197;p30"/>
            <p:cNvSpPr/>
            <p:nvPr/>
          </p:nvSpPr>
          <p:spPr>
            <a:xfrm>
              <a:off x="1634638" y="1316992"/>
              <a:ext cx="1712700" cy="7035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8" name="Google Shape;198;p30"/>
            <p:cNvSpPr/>
            <p:nvPr/>
          </p:nvSpPr>
          <p:spPr>
            <a:xfrm rot="10800000">
              <a:off x="2445963" y="2016085"/>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txBox="1"/>
            <p:nvPr/>
          </p:nvSpPr>
          <p:spPr>
            <a:xfrm>
              <a:off x="1678857" y="1395888"/>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FFFFFF"/>
                  </a:solidFill>
                  <a:latin typeface="Roboto"/>
                  <a:ea typeface="Roboto"/>
                  <a:cs typeface="Roboto"/>
                  <a:sym typeface="Roboto"/>
                </a:rPr>
                <a:t>Hand labeled tweets</a:t>
              </a:r>
              <a:endParaRPr sz="1600">
                <a:solidFill>
                  <a:srgbClr val="FFFFFF"/>
                </a:solidFill>
              </a:endParaRPr>
            </a:p>
          </p:txBody>
        </p:sp>
        <p:sp>
          <p:nvSpPr>
            <p:cNvPr id="200" name="Google Shape;200;p30"/>
            <p:cNvSpPr/>
            <p:nvPr/>
          </p:nvSpPr>
          <p:spPr>
            <a:xfrm rot="-1789476">
              <a:off x="2410765" y="2276970"/>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1"/>
          <p:cNvPicPr preferRelativeResize="0"/>
          <p:nvPr/>
        </p:nvPicPr>
        <p:blipFill rotWithShape="1">
          <a:blip r:embed="rId3">
            <a:alphaModFix/>
          </a:blip>
          <a:srcRect b="0" l="0" r="47109" t="0"/>
          <a:stretch/>
        </p:blipFill>
        <p:spPr>
          <a:xfrm>
            <a:off x="563325" y="1425287"/>
            <a:ext cx="2910625" cy="2292925"/>
          </a:xfrm>
          <a:prstGeom prst="rect">
            <a:avLst/>
          </a:prstGeom>
          <a:noFill/>
          <a:ln>
            <a:noFill/>
          </a:ln>
        </p:spPr>
      </p:pic>
      <p:pic>
        <p:nvPicPr>
          <p:cNvPr id="206" name="Google Shape;206;p31"/>
          <p:cNvPicPr preferRelativeResize="0"/>
          <p:nvPr/>
        </p:nvPicPr>
        <p:blipFill rotWithShape="1">
          <a:blip r:embed="rId4">
            <a:alphaModFix/>
          </a:blip>
          <a:srcRect b="0" l="0" r="48675" t="0"/>
          <a:stretch/>
        </p:blipFill>
        <p:spPr>
          <a:xfrm>
            <a:off x="5628475" y="540875"/>
            <a:ext cx="2527676" cy="2030875"/>
          </a:xfrm>
          <a:prstGeom prst="rect">
            <a:avLst/>
          </a:prstGeom>
          <a:noFill/>
          <a:ln>
            <a:noFill/>
          </a:ln>
        </p:spPr>
      </p:pic>
      <p:pic>
        <p:nvPicPr>
          <p:cNvPr id="207" name="Google Shape;207;p31"/>
          <p:cNvPicPr preferRelativeResize="0"/>
          <p:nvPr/>
        </p:nvPicPr>
        <p:blipFill rotWithShape="1">
          <a:blip r:embed="rId5">
            <a:alphaModFix/>
          </a:blip>
          <a:srcRect b="0" l="0" r="50300" t="0"/>
          <a:stretch/>
        </p:blipFill>
        <p:spPr>
          <a:xfrm>
            <a:off x="5543025" y="2762150"/>
            <a:ext cx="2698574" cy="1874150"/>
          </a:xfrm>
          <a:prstGeom prst="rect">
            <a:avLst/>
          </a:prstGeom>
          <a:noFill/>
          <a:ln>
            <a:noFill/>
          </a:ln>
        </p:spPr>
      </p:pic>
      <p:cxnSp>
        <p:nvCxnSpPr>
          <p:cNvPr id="208" name="Google Shape;208;p31"/>
          <p:cNvCxnSpPr>
            <a:stCxn id="205" idx="3"/>
            <a:endCxn id="206" idx="1"/>
          </p:cNvCxnSpPr>
          <p:nvPr/>
        </p:nvCxnSpPr>
        <p:spPr>
          <a:xfrm flipH="1" rot="10800000">
            <a:off x="3473950" y="1556249"/>
            <a:ext cx="2154600" cy="1015500"/>
          </a:xfrm>
          <a:prstGeom prst="straightConnector1">
            <a:avLst/>
          </a:prstGeom>
          <a:noFill/>
          <a:ln cap="flat" cmpd="sng" w="76200">
            <a:solidFill>
              <a:schemeClr val="accent4"/>
            </a:solidFill>
            <a:prstDash val="dot"/>
            <a:round/>
            <a:headEnd len="med" w="med" type="none"/>
            <a:tailEnd len="med" w="med" type="stealth"/>
          </a:ln>
        </p:spPr>
      </p:cxnSp>
      <p:cxnSp>
        <p:nvCxnSpPr>
          <p:cNvPr id="209" name="Google Shape;209;p31"/>
          <p:cNvCxnSpPr>
            <a:stCxn id="205" idx="3"/>
            <a:endCxn id="207" idx="1"/>
          </p:cNvCxnSpPr>
          <p:nvPr/>
        </p:nvCxnSpPr>
        <p:spPr>
          <a:xfrm>
            <a:off x="3473950" y="2571749"/>
            <a:ext cx="2069100" cy="1127400"/>
          </a:xfrm>
          <a:prstGeom prst="straightConnector1">
            <a:avLst/>
          </a:prstGeom>
          <a:noFill/>
          <a:ln cap="flat" cmpd="sng" w="76200">
            <a:solidFill>
              <a:schemeClr val="accent4"/>
            </a:solidFill>
            <a:prstDash val="dot"/>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Climate Change: What is it?</a:t>
            </a:r>
            <a:endParaRPr/>
          </a:p>
        </p:txBody>
      </p:sp>
      <p:sp>
        <p:nvSpPr>
          <p:cNvPr id="70" name="Google Shape;70;p14"/>
          <p:cNvSpPr txBox="1"/>
          <p:nvPr>
            <p:ph idx="1" type="body"/>
          </p:nvPr>
        </p:nvSpPr>
        <p:spPr>
          <a:xfrm>
            <a:off x="387900" y="1489825"/>
            <a:ext cx="3004200" cy="307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Average temperature of the earth is increasing rapidly</a:t>
            </a:r>
            <a:endParaRPr sz="2000"/>
          </a:p>
          <a:p>
            <a:pPr indent="-355600" lvl="0" marL="457200" rtl="0" algn="l">
              <a:spcBef>
                <a:spcPts val="0"/>
              </a:spcBef>
              <a:spcAft>
                <a:spcPts val="0"/>
              </a:spcAft>
              <a:buSzPts val="2000"/>
              <a:buChar char="●"/>
            </a:pPr>
            <a:r>
              <a:rPr lang="en" sz="2000"/>
              <a:t>Increased carbon emissions have contributed to this rise</a:t>
            </a:r>
            <a:endParaRPr sz="2000"/>
          </a:p>
        </p:txBody>
      </p:sp>
      <p:pic>
        <p:nvPicPr>
          <p:cNvPr id="71" name="Google Shape;71;p14"/>
          <p:cNvPicPr preferRelativeResize="0"/>
          <p:nvPr/>
        </p:nvPicPr>
        <p:blipFill>
          <a:blip r:embed="rId3">
            <a:alphaModFix/>
          </a:blip>
          <a:stretch>
            <a:fillRect/>
          </a:stretch>
        </p:blipFill>
        <p:spPr>
          <a:xfrm>
            <a:off x="3705525" y="1174775"/>
            <a:ext cx="5050573" cy="37089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pic>
        <p:nvPicPr>
          <p:cNvPr id="215" name="Google Shape;215;p32"/>
          <p:cNvPicPr preferRelativeResize="0"/>
          <p:nvPr/>
        </p:nvPicPr>
        <p:blipFill>
          <a:blip r:embed="rId3">
            <a:alphaModFix/>
          </a:blip>
          <a:stretch>
            <a:fillRect/>
          </a:stretch>
        </p:blipFill>
        <p:spPr>
          <a:xfrm>
            <a:off x="387900" y="1544625"/>
            <a:ext cx="3888475" cy="3328175"/>
          </a:xfrm>
          <a:prstGeom prst="rect">
            <a:avLst/>
          </a:prstGeom>
          <a:noFill/>
          <a:ln>
            <a:noFill/>
          </a:ln>
        </p:spPr>
      </p:pic>
      <p:pic>
        <p:nvPicPr>
          <p:cNvPr id="216" name="Google Shape;216;p32"/>
          <p:cNvPicPr preferRelativeResize="0"/>
          <p:nvPr/>
        </p:nvPicPr>
        <p:blipFill>
          <a:blip r:embed="rId4">
            <a:alphaModFix/>
          </a:blip>
          <a:stretch>
            <a:fillRect/>
          </a:stretch>
        </p:blipFill>
        <p:spPr>
          <a:xfrm>
            <a:off x="4572000" y="1544613"/>
            <a:ext cx="4434000" cy="314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nvSpPr>
        <p:spPr>
          <a:xfrm>
            <a:off x="1003100" y="518150"/>
            <a:ext cx="2830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Roboto Slab"/>
                <a:ea typeface="Roboto Slab"/>
                <a:cs typeface="Roboto Slab"/>
                <a:sym typeface="Roboto Slab"/>
              </a:rPr>
              <a:t>Believers</a:t>
            </a:r>
            <a:endParaRPr sz="3000">
              <a:solidFill>
                <a:schemeClr val="dk1"/>
              </a:solidFill>
              <a:latin typeface="Roboto Slab"/>
              <a:ea typeface="Roboto Slab"/>
              <a:cs typeface="Roboto Slab"/>
              <a:sym typeface="Roboto Slab"/>
            </a:endParaRPr>
          </a:p>
        </p:txBody>
      </p:sp>
      <p:sp>
        <p:nvSpPr>
          <p:cNvPr id="222" name="Google Shape;222;p33"/>
          <p:cNvSpPr txBox="1"/>
          <p:nvPr/>
        </p:nvSpPr>
        <p:spPr>
          <a:xfrm>
            <a:off x="5310075" y="518150"/>
            <a:ext cx="28308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000">
                <a:solidFill>
                  <a:schemeClr val="dk1"/>
                </a:solidFill>
                <a:latin typeface="Roboto Slab"/>
                <a:ea typeface="Roboto Slab"/>
                <a:cs typeface="Roboto Slab"/>
                <a:sym typeface="Roboto Slab"/>
              </a:rPr>
              <a:t>Skeptics</a:t>
            </a:r>
            <a:endParaRPr b="1" sz="2300">
              <a:latin typeface="Roboto"/>
              <a:ea typeface="Roboto"/>
              <a:cs typeface="Roboto"/>
              <a:sym typeface="Roboto"/>
            </a:endParaRPr>
          </a:p>
        </p:txBody>
      </p:sp>
      <p:pic>
        <p:nvPicPr>
          <p:cNvPr id="223" name="Google Shape;223;p33"/>
          <p:cNvPicPr preferRelativeResize="0"/>
          <p:nvPr/>
        </p:nvPicPr>
        <p:blipFill>
          <a:blip r:embed="rId3">
            <a:alphaModFix/>
          </a:blip>
          <a:stretch>
            <a:fillRect/>
          </a:stretch>
        </p:blipFill>
        <p:spPr>
          <a:xfrm>
            <a:off x="4429237" y="1454025"/>
            <a:ext cx="4592476" cy="3444349"/>
          </a:xfrm>
          <a:prstGeom prst="rect">
            <a:avLst/>
          </a:prstGeom>
          <a:noFill/>
          <a:ln>
            <a:noFill/>
          </a:ln>
        </p:spPr>
      </p:pic>
      <p:pic>
        <p:nvPicPr>
          <p:cNvPr id="224" name="Google Shape;224;p33"/>
          <p:cNvPicPr preferRelativeResize="0"/>
          <p:nvPr/>
        </p:nvPicPr>
        <p:blipFill>
          <a:blip r:embed="rId4">
            <a:alphaModFix/>
          </a:blip>
          <a:stretch>
            <a:fillRect/>
          </a:stretch>
        </p:blipFill>
        <p:spPr>
          <a:xfrm>
            <a:off x="122250" y="1454018"/>
            <a:ext cx="4592499" cy="34443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4"/>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Climate Change Sentiment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Sentiment Analysis- VADER</a:t>
            </a:r>
            <a:endParaRPr/>
          </a:p>
        </p:txBody>
      </p:sp>
      <p:pic>
        <p:nvPicPr>
          <p:cNvPr id="235" name="Google Shape;235;p35"/>
          <p:cNvPicPr preferRelativeResize="0"/>
          <p:nvPr/>
        </p:nvPicPr>
        <p:blipFill>
          <a:blip r:embed="rId3">
            <a:alphaModFix/>
          </a:blip>
          <a:stretch>
            <a:fillRect/>
          </a:stretch>
        </p:blipFill>
        <p:spPr>
          <a:xfrm>
            <a:off x="152400" y="1296525"/>
            <a:ext cx="8839198" cy="2306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Sentiment Analysis Results</a:t>
            </a:r>
            <a:endParaRPr/>
          </a:p>
        </p:txBody>
      </p:sp>
      <p:pic>
        <p:nvPicPr>
          <p:cNvPr id="241" name="Google Shape;241;p36"/>
          <p:cNvPicPr preferRelativeResize="0"/>
          <p:nvPr/>
        </p:nvPicPr>
        <p:blipFill>
          <a:blip r:embed="rId3">
            <a:alphaModFix/>
          </a:blip>
          <a:stretch>
            <a:fillRect/>
          </a:stretch>
        </p:blipFill>
        <p:spPr>
          <a:xfrm>
            <a:off x="387900" y="1607575"/>
            <a:ext cx="3695700" cy="2476500"/>
          </a:xfrm>
          <a:prstGeom prst="rect">
            <a:avLst/>
          </a:prstGeom>
          <a:noFill/>
          <a:ln>
            <a:noFill/>
          </a:ln>
        </p:spPr>
      </p:pic>
      <p:pic>
        <p:nvPicPr>
          <p:cNvPr id="242" name="Google Shape;242;p36"/>
          <p:cNvPicPr preferRelativeResize="0"/>
          <p:nvPr/>
        </p:nvPicPr>
        <p:blipFill>
          <a:blip r:embed="rId4">
            <a:alphaModFix/>
          </a:blip>
          <a:stretch>
            <a:fillRect/>
          </a:stretch>
        </p:blipFill>
        <p:spPr>
          <a:xfrm>
            <a:off x="4572000" y="1607575"/>
            <a:ext cx="3686175" cy="251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Vader Feature Importance</a:t>
            </a:r>
            <a:endParaRPr/>
          </a:p>
        </p:txBody>
      </p:sp>
      <p:pic>
        <p:nvPicPr>
          <p:cNvPr id="248" name="Google Shape;248;p37"/>
          <p:cNvPicPr preferRelativeResize="0"/>
          <p:nvPr/>
        </p:nvPicPr>
        <p:blipFill>
          <a:blip r:embed="rId3">
            <a:alphaModFix/>
          </a:blip>
          <a:stretch>
            <a:fillRect/>
          </a:stretch>
        </p:blipFill>
        <p:spPr>
          <a:xfrm>
            <a:off x="534388" y="1234500"/>
            <a:ext cx="4728118" cy="3694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8"/>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Climate Solutions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Clusters</a:t>
            </a:r>
            <a:endParaRPr/>
          </a:p>
        </p:txBody>
      </p:sp>
      <p:pic>
        <p:nvPicPr>
          <p:cNvPr id="259" name="Google Shape;259;p39"/>
          <p:cNvPicPr preferRelativeResize="0"/>
          <p:nvPr/>
        </p:nvPicPr>
        <p:blipFill>
          <a:blip r:embed="rId3">
            <a:alphaModFix/>
          </a:blip>
          <a:stretch>
            <a:fillRect/>
          </a:stretch>
        </p:blipFill>
        <p:spPr>
          <a:xfrm>
            <a:off x="520900" y="1246375"/>
            <a:ext cx="3609250" cy="3405800"/>
          </a:xfrm>
          <a:prstGeom prst="rect">
            <a:avLst/>
          </a:prstGeom>
          <a:noFill/>
          <a:ln>
            <a:noFill/>
          </a:ln>
        </p:spPr>
      </p:pic>
      <p:sp>
        <p:nvSpPr>
          <p:cNvPr id="260" name="Google Shape;260;p39"/>
          <p:cNvSpPr txBox="1"/>
          <p:nvPr/>
        </p:nvSpPr>
        <p:spPr>
          <a:xfrm>
            <a:off x="4959250" y="1320425"/>
            <a:ext cx="1167000" cy="260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a:ea typeface="Roboto"/>
                <a:cs typeface="Roboto"/>
                <a:sym typeface="Roboto"/>
              </a:rPr>
              <a:t>Cluster 1</a:t>
            </a:r>
            <a:endParaRPr b="1" sz="1700">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Bill</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Clean</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Cosponsor</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Ensure</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Floor</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Futures</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Please</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Vote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61" name="Google Shape;261;p39"/>
          <p:cNvSpPr txBox="1"/>
          <p:nvPr/>
        </p:nvSpPr>
        <p:spPr>
          <a:xfrm>
            <a:off x="6126250" y="1320425"/>
            <a:ext cx="11670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a:ea typeface="Roboto"/>
                <a:cs typeface="Roboto"/>
                <a:sym typeface="Roboto"/>
              </a:rPr>
              <a:t>Cluster 2</a:t>
            </a:r>
            <a:endParaRPr b="1" sz="1700">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Climate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62" name="Google Shape;262;p39"/>
          <p:cNvSpPr txBox="1"/>
          <p:nvPr/>
        </p:nvSpPr>
        <p:spPr>
          <a:xfrm>
            <a:off x="7293250" y="1320425"/>
            <a:ext cx="16581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oboto"/>
                <a:ea typeface="Roboto"/>
                <a:cs typeface="Roboto"/>
                <a:sym typeface="Roboto"/>
              </a:rPr>
              <a:t>Cluster 3</a:t>
            </a:r>
            <a:endParaRPr b="1" sz="1700">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Carbon</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ClimateSolutions</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Drawdownga</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Approach</a:t>
            </a:r>
            <a:endParaRPr/>
          </a:p>
        </p:txBody>
      </p:sp>
      <p:sp>
        <p:nvSpPr>
          <p:cNvPr id="268" name="Google Shape;268;p40"/>
          <p:cNvSpPr/>
          <p:nvPr/>
        </p:nvSpPr>
        <p:spPr>
          <a:xfrm rot="-734705">
            <a:off x="6902761" y="2984887"/>
            <a:ext cx="1669073" cy="7348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p:nvPr/>
        </p:nvSpPr>
        <p:spPr>
          <a:xfrm flipH="1" rot="734705">
            <a:off x="5317856" y="2984887"/>
            <a:ext cx="1669073" cy="7348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40"/>
          <p:cNvGrpSpPr/>
          <p:nvPr/>
        </p:nvGrpSpPr>
        <p:grpSpPr>
          <a:xfrm>
            <a:off x="5818590" y="3056278"/>
            <a:ext cx="2303425" cy="1918403"/>
            <a:chOff x="5796618" y="2541798"/>
            <a:chExt cx="1712711" cy="1325138"/>
          </a:xfrm>
        </p:grpSpPr>
        <p:sp>
          <p:nvSpPr>
            <p:cNvPr id="271" name="Google Shape;271;p40"/>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5796618" y="2975936"/>
              <a:ext cx="1712700" cy="8910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3" name="Google Shape;273;p40"/>
            <p:cNvSpPr txBox="1"/>
            <p:nvPr/>
          </p:nvSpPr>
          <p:spPr>
            <a:xfrm>
              <a:off x="5796629" y="3003232"/>
              <a:ext cx="1712700" cy="83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chemeClr val="dk2"/>
                  </a:solidFill>
                  <a:latin typeface="Roboto"/>
                  <a:ea typeface="Roboto"/>
                  <a:cs typeface="Roboto"/>
                  <a:sym typeface="Roboto"/>
                </a:rPr>
                <a:t>Examined the high frequency terms and what the cluster learned</a:t>
              </a:r>
              <a:endParaRPr sz="1600">
                <a:solidFill>
                  <a:schemeClr val="dk2"/>
                </a:solidFill>
              </a:endParaRPr>
            </a:p>
          </p:txBody>
        </p:sp>
        <p:sp>
          <p:nvSpPr>
            <p:cNvPr id="274" name="Google Shape;274;p40"/>
            <p:cNvSpPr/>
            <p:nvPr/>
          </p:nvSpPr>
          <p:spPr>
            <a:xfrm>
              <a:off x="6607983" y="2923542"/>
              <a:ext cx="90000" cy="798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40"/>
          <p:cNvSpPr/>
          <p:nvPr/>
        </p:nvSpPr>
        <p:spPr>
          <a:xfrm rot="-734705">
            <a:off x="3737459" y="2984887"/>
            <a:ext cx="1669073" cy="7348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40"/>
          <p:cNvGrpSpPr/>
          <p:nvPr/>
        </p:nvGrpSpPr>
        <p:grpSpPr>
          <a:xfrm>
            <a:off x="4272875" y="1271685"/>
            <a:ext cx="2112787" cy="1715114"/>
            <a:chOff x="4409282" y="1122457"/>
            <a:chExt cx="1712700" cy="1344239"/>
          </a:xfrm>
        </p:grpSpPr>
        <p:sp>
          <p:nvSpPr>
            <p:cNvPr id="277" name="Google Shape;277;p40"/>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p:nvPr/>
          </p:nvSpPr>
          <p:spPr>
            <a:xfrm>
              <a:off x="4409282" y="1122457"/>
              <a:ext cx="1712700" cy="9009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9" name="Google Shape;279;p40"/>
            <p:cNvSpPr/>
            <p:nvPr/>
          </p:nvSpPr>
          <p:spPr>
            <a:xfrm rot="10800000">
              <a:off x="5220635" y="200470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txBox="1"/>
            <p:nvPr/>
          </p:nvSpPr>
          <p:spPr>
            <a:xfrm>
              <a:off x="4453523" y="1170904"/>
              <a:ext cx="1624200" cy="80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chemeClr val="dk2"/>
                  </a:solidFill>
                  <a:latin typeface="Roboto"/>
                  <a:ea typeface="Roboto"/>
                  <a:cs typeface="Roboto"/>
                  <a:sym typeface="Roboto"/>
                </a:rPr>
                <a:t>Ran a cluster analysis </a:t>
              </a:r>
              <a:endParaRPr sz="1600">
                <a:solidFill>
                  <a:schemeClr val="dk2"/>
                </a:solidFill>
              </a:endParaRPr>
            </a:p>
          </p:txBody>
        </p:sp>
      </p:grpSp>
      <p:sp>
        <p:nvSpPr>
          <p:cNvPr id="281" name="Google Shape;281;p40"/>
          <p:cNvSpPr/>
          <p:nvPr/>
        </p:nvSpPr>
        <p:spPr>
          <a:xfrm flipH="1" rot="734705">
            <a:off x="2143991" y="2984887"/>
            <a:ext cx="1669073" cy="73485"/>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40"/>
          <p:cNvGrpSpPr/>
          <p:nvPr/>
        </p:nvGrpSpPr>
        <p:grpSpPr>
          <a:xfrm>
            <a:off x="2722952" y="3056170"/>
            <a:ext cx="2112787" cy="1119975"/>
            <a:chOff x="3021965" y="2541798"/>
            <a:chExt cx="1712700" cy="1136223"/>
          </a:xfrm>
        </p:grpSpPr>
        <p:sp>
          <p:nvSpPr>
            <p:cNvPr id="283" name="Google Shape;283;p40"/>
            <p:cNvSpPr/>
            <p:nvPr/>
          </p:nvSpPr>
          <p:spPr>
            <a:xfrm rot="-1789476">
              <a:off x="3798091" y="2571072"/>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p:nvPr/>
          </p:nvSpPr>
          <p:spPr>
            <a:xfrm>
              <a:off x="3021965" y="2974521"/>
              <a:ext cx="1712700" cy="7035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5" name="Google Shape;285;p40"/>
            <p:cNvSpPr txBox="1"/>
            <p:nvPr/>
          </p:nvSpPr>
          <p:spPr>
            <a:xfrm>
              <a:off x="3066202" y="3013987"/>
              <a:ext cx="1594200" cy="41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FFFFFF"/>
                  </a:solidFill>
                  <a:latin typeface="Roboto"/>
                  <a:ea typeface="Roboto"/>
                  <a:cs typeface="Roboto"/>
                  <a:sym typeface="Roboto"/>
                </a:rPr>
                <a:t>Visualized the data</a:t>
              </a:r>
              <a:endParaRPr sz="1600">
                <a:solidFill>
                  <a:srgbClr val="FFFFFF"/>
                </a:solidFill>
              </a:endParaRPr>
            </a:p>
          </p:txBody>
        </p:sp>
        <p:sp>
          <p:nvSpPr>
            <p:cNvPr id="286" name="Google Shape;286;p40"/>
            <p:cNvSpPr/>
            <p:nvPr/>
          </p:nvSpPr>
          <p:spPr>
            <a:xfrm>
              <a:off x="3833315" y="2909872"/>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40"/>
          <p:cNvSpPr/>
          <p:nvPr/>
        </p:nvSpPr>
        <p:spPr>
          <a:xfrm rot="-734705">
            <a:off x="572167" y="2984887"/>
            <a:ext cx="1669073" cy="73485"/>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40"/>
          <p:cNvGrpSpPr/>
          <p:nvPr/>
        </p:nvGrpSpPr>
        <p:grpSpPr>
          <a:xfrm>
            <a:off x="1132085" y="1519891"/>
            <a:ext cx="2112787" cy="1466908"/>
            <a:chOff x="1634638" y="1316992"/>
            <a:chExt cx="1712700" cy="1149704"/>
          </a:xfrm>
        </p:grpSpPr>
        <p:sp>
          <p:nvSpPr>
            <p:cNvPr id="289" name="Google Shape;289;p40"/>
            <p:cNvSpPr/>
            <p:nvPr/>
          </p:nvSpPr>
          <p:spPr>
            <a:xfrm>
              <a:off x="1634638" y="1316992"/>
              <a:ext cx="1712700" cy="7035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0" name="Google Shape;290;p40"/>
            <p:cNvSpPr/>
            <p:nvPr/>
          </p:nvSpPr>
          <p:spPr>
            <a:xfrm rot="10800000">
              <a:off x="2445963" y="2016085"/>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txBox="1"/>
            <p:nvPr/>
          </p:nvSpPr>
          <p:spPr>
            <a:xfrm>
              <a:off x="1678857" y="1395888"/>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FFFFFF"/>
                  </a:solidFill>
                  <a:latin typeface="Roboto"/>
                  <a:ea typeface="Roboto"/>
                  <a:cs typeface="Roboto"/>
                  <a:sym typeface="Roboto"/>
                </a:rPr>
                <a:t>Cleaned &amp; Vectorized (TFIDF)</a:t>
              </a:r>
              <a:endParaRPr sz="1600">
                <a:solidFill>
                  <a:srgbClr val="FFFFFF"/>
                </a:solidFill>
              </a:endParaRPr>
            </a:p>
          </p:txBody>
        </p:sp>
        <p:sp>
          <p:nvSpPr>
            <p:cNvPr id="292" name="Google Shape;292;p40"/>
            <p:cNvSpPr/>
            <p:nvPr/>
          </p:nvSpPr>
          <p:spPr>
            <a:xfrm rot="-1789476">
              <a:off x="2410765" y="2276970"/>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Top 20 Words Found in Solutions</a:t>
            </a:r>
            <a:endParaRPr/>
          </a:p>
        </p:txBody>
      </p:sp>
      <p:pic>
        <p:nvPicPr>
          <p:cNvPr id="298" name="Google Shape;298;p41"/>
          <p:cNvPicPr preferRelativeResize="0"/>
          <p:nvPr/>
        </p:nvPicPr>
        <p:blipFill>
          <a:blip r:embed="rId3">
            <a:alphaModFix/>
          </a:blip>
          <a:stretch>
            <a:fillRect/>
          </a:stretch>
        </p:blipFill>
        <p:spPr>
          <a:xfrm>
            <a:off x="628375" y="1144125"/>
            <a:ext cx="4548461" cy="3694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38064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Current state of the climate</a:t>
            </a:r>
            <a:endParaRPr/>
          </a:p>
        </p:txBody>
      </p:sp>
      <p:sp>
        <p:nvSpPr>
          <p:cNvPr id="77" name="Google Shape;77;p15"/>
          <p:cNvSpPr txBox="1"/>
          <p:nvPr>
            <p:ph idx="1" type="body"/>
          </p:nvPr>
        </p:nvSpPr>
        <p:spPr>
          <a:xfrm>
            <a:off x="387900" y="1489825"/>
            <a:ext cx="3409800" cy="307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Warmest years on record</a:t>
            </a:r>
            <a:endParaRPr sz="2000"/>
          </a:p>
          <a:p>
            <a:pPr indent="-355600" lvl="0" marL="457200" rtl="0" algn="l">
              <a:spcBef>
                <a:spcPts val="0"/>
              </a:spcBef>
              <a:spcAft>
                <a:spcPts val="0"/>
              </a:spcAft>
              <a:buSzPts val="2000"/>
              <a:buChar char="●"/>
            </a:pPr>
            <a:r>
              <a:rPr lang="en" sz="2000"/>
              <a:t>Average sea levels are increasing &amp; glaciers are retreating</a:t>
            </a:r>
            <a:endParaRPr sz="2000"/>
          </a:p>
          <a:p>
            <a:pPr indent="-355600" lvl="0" marL="457200" rtl="0" algn="l">
              <a:spcBef>
                <a:spcPts val="0"/>
              </a:spcBef>
              <a:spcAft>
                <a:spcPts val="0"/>
              </a:spcAft>
              <a:buSzPts val="2000"/>
              <a:buChar char="●"/>
            </a:pPr>
            <a:r>
              <a:rPr lang="en" sz="2000"/>
              <a:t>Impacts on plants &amp; animals</a:t>
            </a:r>
            <a:endParaRPr sz="2000"/>
          </a:p>
          <a:p>
            <a:pPr indent="-355600" lvl="0" marL="457200" rtl="0" algn="l">
              <a:spcBef>
                <a:spcPts val="0"/>
              </a:spcBef>
              <a:spcAft>
                <a:spcPts val="0"/>
              </a:spcAft>
              <a:buSzPts val="2000"/>
              <a:buChar char="●"/>
            </a:pPr>
            <a:r>
              <a:rPr lang="en" sz="2000"/>
              <a:t>Extreme weather events</a:t>
            </a:r>
            <a:endParaRPr sz="2000"/>
          </a:p>
        </p:txBody>
      </p:sp>
      <p:pic>
        <p:nvPicPr>
          <p:cNvPr id="78" name="Google Shape;78;p15"/>
          <p:cNvPicPr preferRelativeResize="0"/>
          <p:nvPr/>
        </p:nvPicPr>
        <p:blipFill rotWithShape="1">
          <a:blip r:embed="rId3">
            <a:alphaModFix/>
          </a:blip>
          <a:srcRect b="0" l="3145" r="35175" t="0"/>
          <a:stretch/>
        </p:blipFill>
        <p:spPr>
          <a:xfrm>
            <a:off x="4387650" y="0"/>
            <a:ext cx="475635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Climate Solutions</a:t>
            </a:r>
            <a:endParaRPr/>
          </a:p>
        </p:txBody>
      </p:sp>
      <p:sp>
        <p:nvSpPr>
          <p:cNvPr id="304" name="Google Shape;304;p42"/>
          <p:cNvSpPr txBox="1"/>
          <p:nvPr>
            <p:ph idx="4294967295" type="body"/>
          </p:nvPr>
        </p:nvSpPr>
        <p:spPr>
          <a:xfrm>
            <a:off x="5957250" y="1296525"/>
            <a:ext cx="2702400" cy="14175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
              <a:t>Word Cloud of Most Frequently Used Terms for solutions collection (26308 words)</a:t>
            </a:r>
            <a:endParaRPr/>
          </a:p>
        </p:txBody>
      </p:sp>
      <p:pic>
        <p:nvPicPr>
          <p:cNvPr id="305" name="Google Shape;305;p42"/>
          <p:cNvPicPr preferRelativeResize="0"/>
          <p:nvPr/>
        </p:nvPicPr>
        <p:blipFill>
          <a:blip r:embed="rId3">
            <a:alphaModFix/>
          </a:blip>
          <a:stretch>
            <a:fillRect/>
          </a:stretch>
        </p:blipFill>
        <p:spPr>
          <a:xfrm>
            <a:off x="536250" y="1480775"/>
            <a:ext cx="4249950" cy="2204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311" name="Google Shape;311;p4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Climate change believers &amp; skeptics do use different </a:t>
            </a:r>
            <a:r>
              <a:rPr lang="en"/>
              <a:t>vocabularies when talking about climate change</a:t>
            </a:r>
            <a:endParaRPr/>
          </a:p>
          <a:p>
            <a:pPr indent="-342900" lvl="0" marL="457200" rtl="0" algn="l">
              <a:spcBef>
                <a:spcPts val="0"/>
              </a:spcBef>
              <a:spcAft>
                <a:spcPts val="0"/>
              </a:spcAft>
              <a:buSzPts val="1800"/>
              <a:buChar char="●"/>
            </a:pPr>
            <a:r>
              <a:rPr lang="en"/>
              <a:t>General sentiment was positive to informative, following the distribution of tweets pulled</a:t>
            </a:r>
            <a:endParaRPr/>
          </a:p>
          <a:p>
            <a:pPr indent="-342900" lvl="0" marL="457200" rtl="0" algn="l">
              <a:spcBef>
                <a:spcPts val="0"/>
              </a:spcBef>
              <a:spcAft>
                <a:spcPts val="0"/>
              </a:spcAft>
              <a:buSzPts val="1800"/>
              <a:buChar char="●"/>
            </a:pPr>
            <a:r>
              <a:rPr lang="en"/>
              <a:t>Climate solutions dataset vocabularies tend to focus on congressional terms and action.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44"/>
          <p:cNvSpPr txBox="1"/>
          <p:nvPr>
            <p:ph idx="4294967295" type="title"/>
          </p:nvPr>
        </p:nvSpPr>
        <p:spPr>
          <a:xfrm>
            <a:off x="1125300" y="2228700"/>
            <a:ext cx="24327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b="0" l="16451" r="10234" t="0"/>
          <a:stretch/>
        </p:blipFill>
        <p:spPr>
          <a:xfrm>
            <a:off x="-701100" y="0"/>
            <a:ext cx="5653676" cy="5143501"/>
          </a:xfrm>
          <a:prstGeom prst="rect">
            <a:avLst/>
          </a:prstGeom>
          <a:noFill/>
          <a:ln>
            <a:noFill/>
          </a:ln>
        </p:spPr>
      </p:pic>
      <p:pic>
        <p:nvPicPr>
          <p:cNvPr id="84" name="Google Shape;84;p16"/>
          <p:cNvPicPr preferRelativeResize="0"/>
          <p:nvPr/>
        </p:nvPicPr>
        <p:blipFill rotWithShape="1">
          <a:blip r:embed="rId4">
            <a:alphaModFix/>
          </a:blip>
          <a:srcRect b="429" l="0" r="35757" t="-430"/>
          <a:stretch/>
        </p:blipFill>
        <p:spPr>
          <a:xfrm>
            <a:off x="4143049" y="-44750"/>
            <a:ext cx="5000950" cy="5188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458025"/>
            <a:ext cx="35004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Why it matters in the long run</a:t>
            </a:r>
            <a:endParaRPr/>
          </a:p>
        </p:txBody>
      </p:sp>
      <p:sp>
        <p:nvSpPr>
          <p:cNvPr id="90" name="Google Shape;90;p17"/>
          <p:cNvSpPr txBox="1"/>
          <p:nvPr>
            <p:ph idx="1" type="body"/>
          </p:nvPr>
        </p:nvSpPr>
        <p:spPr>
          <a:xfrm>
            <a:off x="311700" y="1225225"/>
            <a:ext cx="3433500" cy="33540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en" sz="2100"/>
              <a:t>Increase in extreme weather and climate events</a:t>
            </a:r>
            <a:endParaRPr sz="2100"/>
          </a:p>
          <a:p>
            <a:pPr indent="-361950" lvl="0" marL="457200" rtl="0" algn="l">
              <a:spcBef>
                <a:spcPts val="0"/>
              </a:spcBef>
              <a:spcAft>
                <a:spcPts val="0"/>
              </a:spcAft>
              <a:buSzPts val="2100"/>
              <a:buChar char="●"/>
            </a:pPr>
            <a:r>
              <a:rPr lang="en" sz="2100"/>
              <a:t>Food security</a:t>
            </a:r>
            <a:endParaRPr sz="2100"/>
          </a:p>
          <a:p>
            <a:pPr indent="-361950" lvl="0" marL="457200" rtl="0" algn="l">
              <a:spcBef>
                <a:spcPts val="0"/>
              </a:spcBef>
              <a:spcAft>
                <a:spcPts val="0"/>
              </a:spcAft>
              <a:buSzPts val="2100"/>
              <a:buChar char="●"/>
            </a:pPr>
            <a:r>
              <a:rPr lang="en" sz="2100"/>
              <a:t>Displacement</a:t>
            </a:r>
            <a:endParaRPr sz="2100"/>
          </a:p>
          <a:p>
            <a:pPr indent="-361950" lvl="0" marL="457200" rtl="0" algn="l">
              <a:spcBef>
                <a:spcPts val="0"/>
              </a:spcBef>
              <a:spcAft>
                <a:spcPts val="0"/>
              </a:spcAft>
              <a:buSzPts val="2100"/>
              <a:buChar char="●"/>
            </a:pPr>
            <a:r>
              <a:rPr lang="en" sz="2100"/>
              <a:t>Air quality &amp; health</a:t>
            </a:r>
            <a:endParaRPr sz="2100"/>
          </a:p>
          <a:p>
            <a:pPr indent="-361950" lvl="0" marL="457200" rtl="0" algn="l">
              <a:spcBef>
                <a:spcPts val="0"/>
              </a:spcBef>
              <a:spcAft>
                <a:spcPts val="0"/>
              </a:spcAft>
              <a:buSzPts val="2100"/>
              <a:buChar char="●"/>
            </a:pPr>
            <a:r>
              <a:rPr lang="en" sz="2100"/>
              <a:t>Environmental impacts</a:t>
            </a:r>
            <a:endParaRPr sz="2100"/>
          </a:p>
          <a:p>
            <a:pPr indent="-361950" lvl="0" marL="457200" rtl="0" algn="l">
              <a:spcBef>
                <a:spcPts val="0"/>
              </a:spcBef>
              <a:spcAft>
                <a:spcPts val="0"/>
              </a:spcAft>
              <a:buSzPts val="2100"/>
              <a:buChar char="●"/>
            </a:pPr>
            <a:r>
              <a:rPr lang="en" sz="2100"/>
              <a:t>Risk of armed conflicts</a:t>
            </a:r>
            <a:endParaRPr sz="2100"/>
          </a:p>
          <a:p>
            <a:pPr indent="-361950" lvl="0" marL="457200" rtl="0" algn="l">
              <a:spcBef>
                <a:spcPts val="0"/>
              </a:spcBef>
              <a:spcAft>
                <a:spcPts val="0"/>
              </a:spcAft>
              <a:buSzPts val="2100"/>
              <a:buChar char="●"/>
            </a:pPr>
            <a:r>
              <a:rPr lang="en" sz="2100"/>
              <a:t>Economic impacts</a:t>
            </a:r>
            <a:endParaRPr sz="2100"/>
          </a:p>
        </p:txBody>
      </p:sp>
      <p:pic>
        <p:nvPicPr>
          <p:cNvPr id="91" name="Google Shape;91;p17"/>
          <p:cNvPicPr preferRelativeResize="0"/>
          <p:nvPr/>
        </p:nvPicPr>
        <p:blipFill>
          <a:blip r:embed="rId3">
            <a:alphaModFix/>
          </a:blip>
          <a:stretch>
            <a:fillRect/>
          </a:stretch>
        </p:blipFill>
        <p:spPr>
          <a:xfrm>
            <a:off x="4000472" y="0"/>
            <a:ext cx="5143527"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 name="Shape 95"/>
        <p:cNvGrpSpPr/>
        <p:nvPr/>
      </p:nvGrpSpPr>
      <p:grpSpPr>
        <a:xfrm>
          <a:off x="0" y="0"/>
          <a:ext cx="0" cy="0"/>
          <a:chOff x="0" y="0"/>
          <a:chExt cx="0" cy="0"/>
        </a:xfrm>
      </p:grpSpPr>
      <p:sp>
        <p:nvSpPr>
          <p:cNvPr id="96" name="Google Shape;96;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we are investigating</a:t>
            </a:r>
            <a:endParaRPr/>
          </a:p>
        </p:txBody>
      </p:sp>
      <p:sp>
        <p:nvSpPr>
          <p:cNvPr id="97" name="Google Shape;97;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has twitter conversations on climate changed over time? Are there differences with these conversations within different regions of the earth?</a:t>
            </a:r>
            <a:endParaRPr/>
          </a:p>
          <a:p>
            <a:pPr indent="-342900" lvl="0" marL="457200" rtl="0" algn="l">
              <a:spcBef>
                <a:spcPts val="0"/>
              </a:spcBef>
              <a:spcAft>
                <a:spcPts val="0"/>
              </a:spcAft>
              <a:buSzPts val="1800"/>
              <a:buChar char="●"/>
            </a:pPr>
            <a:r>
              <a:rPr lang="en"/>
              <a:t>What are the trends in popularity; Is there a seasonality or spike in this topic over time? Current events like wildfires, floods, and other natural disasters may naturally cause a spike in discussion either indirectly or directly.</a:t>
            </a:r>
            <a:endParaRPr/>
          </a:p>
          <a:p>
            <a:pPr indent="-342900" lvl="0" marL="457200" rtl="0" algn="l">
              <a:spcBef>
                <a:spcPts val="0"/>
              </a:spcBef>
              <a:spcAft>
                <a:spcPts val="0"/>
              </a:spcAft>
              <a:buSzPts val="1800"/>
              <a:buChar char="●"/>
            </a:pPr>
            <a:r>
              <a:rPr lang="en"/>
              <a:t>Is there a correlation between conversations about the emission of greenhouse gases and global temperature?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0" y="0"/>
            <a:ext cx="7168676" cy="4777937"/>
          </a:xfrm>
          <a:prstGeom prst="rect">
            <a:avLst/>
          </a:prstGeom>
          <a:noFill/>
          <a:ln>
            <a:noFill/>
          </a:ln>
        </p:spPr>
      </p:pic>
      <p:sp>
        <p:nvSpPr>
          <p:cNvPr id="103" name="Google Shape;103;p19"/>
          <p:cNvSpPr txBox="1"/>
          <p:nvPr/>
        </p:nvSpPr>
        <p:spPr>
          <a:xfrm>
            <a:off x="7168675" y="1247100"/>
            <a:ext cx="197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An image from the SF Chronicle depicts the orange skies seen in September 2020, due to smoke and wildfires.</a:t>
            </a:r>
            <a:endParaRPr>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87900" y="458025"/>
            <a:ext cx="4276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we are investigating</a:t>
            </a:r>
            <a:endParaRPr/>
          </a:p>
        </p:txBody>
      </p:sp>
      <p:sp>
        <p:nvSpPr>
          <p:cNvPr id="109" name="Google Shape;109;p20"/>
          <p:cNvSpPr txBox="1"/>
          <p:nvPr>
            <p:ph idx="1" type="body"/>
          </p:nvPr>
        </p:nvSpPr>
        <p:spPr>
          <a:xfrm>
            <a:off x="387900" y="1489825"/>
            <a:ext cx="4276200" cy="3078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What are believers of global warming tweeting about why they believe global warming is real vs what non-believers of climate change are tweeting?</a:t>
            </a:r>
            <a:endParaRPr/>
          </a:p>
          <a:p>
            <a:pPr indent="-334327" lvl="0" marL="457200" rtl="0" algn="l">
              <a:spcBef>
                <a:spcPts val="0"/>
              </a:spcBef>
              <a:spcAft>
                <a:spcPts val="0"/>
              </a:spcAft>
              <a:buSzPct val="100000"/>
              <a:buChar char="●"/>
            </a:pPr>
            <a:r>
              <a:rPr lang="en"/>
              <a:t>What overall sentiment of climate change according to tweets?</a:t>
            </a:r>
            <a:endParaRPr/>
          </a:p>
          <a:p>
            <a:pPr indent="-334327" lvl="0" marL="457200" rtl="0" algn="l">
              <a:spcBef>
                <a:spcPts val="0"/>
              </a:spcBef>
              <a:spcAft>
                <a:spcPts val="0"/>
              </a:spcAft>
              <a:buSzPct val="100000"/>
              <a:buChar char="●"/>
            </a:pPr>
            <a:r>
              <a:rPr lang="en"/>
              <a:t>How are people feeling? helpless, mobilized, political, angry?</a:t>
            </a:r>
            <a:endParaRPr/>
          </a:p>
          <a:p>
            <a:pPr indent="-334327" lvl="0" marL="457200" rtl="0" algn="l">
              <a:spcBef>
                <a:spcPts val="0"/>
              </a:spcBef>
              <a:spcAft>
                <a:spcPts val="0"/>
              </a:spcAft>
              <a:buSzPct val="100000"/>
              <a:buChar char="●"/>
            </a:pPr>
            <a:r>
              <a:rPr lang="en"/>
              <a:t>What solutions are trending in the discussion around climate change? Individuals vs. policy </a:t>
            </a:r>
            <a:endParaRPr/>
          </a:p>
        </p:txBody>
      </p:sp>
      <p:pic>
        <p:nvPicPr>
          <p:cNvPr id="110" name="Google Shape;110;p20"/>
          <p:cNvPicPr preferRelativeResize="0"/>
          <p:nvPr/>
        </p:nvPicPr>
        <p:blipFill rotWithShape="1">
          <a:blip r:embed="rId3">
            <a:alphaModFix/>
          </a:blip>
          <a:srcRect b="0" l="19659" r="17988" t="0"/>
          <a:stretch/>
        </p:blipFill>
        <p:spPr>
          <a:xfrm>
            <a:off x="5088200" y="0"/>
            <a:ext cx="4055798"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87900" y="458025"/>
            <a:ext cx="8368200" cy="570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Popular Tweets</a:t>
            </a:r>
            <a:endParaRPr/>
          </a:p>
        </p:txBody>
      </p:sp>
      <p:pic>
        <p:nvPicPr>
          <p:cNvPr id="116" name="Google Shape;116;p21"/>
          <p:cNvPicPr preferRelativeResize="0"/>
          <p:nvPr/>
        </p:nvPicPr>
        <p:blipFill>
          <a:blip r:embed="rId3">
            <a:alphaModFix/>
          </a:blip>
          <a:stretch>
            <a:fillRect/>
          </a:stretch>
        </p:blipFill>
        <p:spPr>
          <a:xfrm>
            <a:off x="4679065" y="1516925"/>
            <a:ext cx="3789336" cy="1996275"/>
          </a:xfrm>
          <a:prstGeom prst="rect">
            <a:avLst/>
          </a:prstGeom>
          <a:noFill/>
          <a:ln>
            <a:noFill/>
          </a:ln>
        </p:spPr>
      </p:pic>
      <p:pic>
        <p:nvPicPr>
          <p:cNvPr id="117" name="Google Shape;117;p21"/>
          <p:cNvPicPr preferRelativeResize="0"/>
          <p:nvPr/>
        </p:nvPicPr>
        <p:blipFill>
          <a:blip r:embed="rId4">
            <a:alphaModFix/>
          </a:blip>
          <a:stretch>
            <a:fillRect/>
          </a:stretch>
        </p:blipFill>
        <p:spPr>
          <a:xfrm>
            <a:off x="510225" y="1186288"/>
            <a:ext cx="3786209" cy="1996275"/>
          </a:xfrm>
          <a:prstGeom prst="rect">
            <a:avLst/>
          </a:prstGeom>
          <a:noFill/>
          <a:ln>
            <a:noFill/>
          </a:ln>
        </p:spPr>
      </p:pic>
      <p:pic>
        <p:nvPicPr>
          <p:cNvPr id="118" name="Google Shape;118;p21"/>
          <p:cNvPicPr preferRelativeResize="0"/>
          <p:nvPr/>
        </p:nvPicPr>
        <p:blipFill>
          <a:blip r:embed="rId5">
            <a:alphaModFix/>
          </a:blip>
          <a:stretch>
            <a:fillRect/>
          </a:stretch>
        </p:blipFill>
        <p:spPr>
          <a:xfrm>
            <a:off x="1071813" y="2571750"/>
            <a:ext cx="3789326" cy="1566575"/>
          </a:xfrm>
          <a:prstGeom prst="rect">
            <a:avLst/>
          </a:prstGeom>
          <a:noFill/>
          <a:ln>
            <a:noFill/>
          </a:ln>
        </p:spPr>
      </p:pic>
      <p:pic>
        <p:nvPicPr>
          <p:cNvPr id="119" name="Google Shape;119;p21"/>
          <p:cNvPicPr preferRelativeResize="0"/>
          <p:nvPr/>
        </p:nvPicPr>
        <p:blipFill>
          <a:blip r:embed="rId6">
            <a:alphaModFix/>
          </a:blip>
          <a:stretch>
            <a:fillRect/>
          </a:stretch>
        </p:blipFill>
        <p:spPr>
          <a:xfrm>
            <a:off x="4572000" y="3094000"/>
            <a:ext cx="3556249" cy="15665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